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4"/>
  </p:notesMasterIdLst>
  <p:handoutMasterIdLst>
    <p:handoutMasterId r:id="rId55"/>
  </p:handoutMasterIdLst>
  <p:sldIdLst>
    <p:sldId id="873" r:id="rId2"/>
    <p:sldId id="1113" r:id="rId3"/>
    <p:sldId id="1114" r:id="rId4"/>
    <p:sldId id="1131" r:id="rId5"/>
    <p:sldId id="1132" r:id="rId6"/>
    <p:sldId id="1124" r:id="rId7"/>
    <p:sldId id="1125" r:id="rId8"/>
    <p:sldId id="1126" r:id="rId9"/>
    <p:sldId id="1129" r:id="rId10"/>
    <p:sldId id="1130" r:id="rId11"/>
    <p:sldId id="1127" r:id="rId12"/>
    <p:sldId id="1128" r:id="rId13"/>
    <p:sldId id="1120" r:id="rId14"/>
    <p:sldId id="1121" r:id="rId15"/>
    <p:sldId id="1122" r:id="rId16"/>
    <p:sldId id="1123" r:id="rId17"/>
    <p:sldId id="1119" r:id="rId18"/>
    <p:sldId id="1111" r:id="rId19"/>
    <p:sldId id="1112" r:id="rId20"/>
    <p:sldId id="1060" r:id="rId21"/>
    <p:sldId id="1053" r:id="rId22"/>
    <p:sldId id="1056" r:id="rId23"/>
    <p:sldId id="1058" r:id="rId24"/>
    <p:sldId id="1052" r:id="rId25"/>
    <p:sldId id="1117" r:id="rId26"/>
    <p:sldId id="1092" r:id="rId27"/>
    <p:sldId id="1063" r:id="rId28"/>
    <p:sldId id="1062" r:id="rId29"/>
    <p:sldId id="1133" r:id="rId30"/>
    <p:sldId id="1093" r:id="rId31"/>
    <p:sldId id="1071" r:id="rId32"/>
    <p:sldId id="1072" r:id="rId33"/>
    <p:sldId id="1098" r:id="rId34"/>
    <p:sldId id="1074" r:id="rId35"/>
    <p:sldId id="1099" r:id="rId36"/>
    <p:sldId id="1110" r:id="rId37"/>
    <p:sldId id="1077" r:id="rId38"/>
    <p:sldId id="1105" r:id="rId39"/>
    <p:sldId id="1101" r:id="rId40"/>
    <p:sldId id="1102" r:id="rId41"/>
    <p:sldId id="1109" r:id="rId42"/>
    <p:sldId id="1080" r:id="rId43"/>
    <p:sldId id="1081" r:id="rId44"/>
    <p:sldId id="1106" r:id="rId45"/>
    <p:sldId id="1089" r:id="rId46"/>
    <p:sldId id="1104" r:id="rId47"/>
    <p:sldId id="1107" r:id="rId48"/>
    <p:sldId id="1115" r:id="rId49"/>
    <p:sldId id="1082" r:id="rId50"/>
    <p:sldId id="1084" r:id="rId51"/>
    <p:sldId id="1118" r:id="rId52"/>
    <p:sldId id="1116" r:id="rId53"/>
  </p:sldIdLst>
  <p:sldSz cx="9906000" cy="6858000" type="A4"/>
  <p:notesSz cx="6791325" cy="9872663"/>
  <p:defaultTextStyle>
    <a:defPPr>
      <a:defRPr lang="es-ES_tradnl"/>
    </a:defPPr>
    <a:lvl1pPr algn="l" rtl="0" fontAlgn="base">
      <a:spcBef>
        <a:spcPct val="0"/>
      </a:spcBef>
      <a:spcAft>
        <a:spcPct val="0"/>
      </a:spcAft>
      <a:defRPr sz="4000" b="1" kern="1200">
        <a:solidFill>
          <a:srgbClr val="3C7483"/>
        </a:solidFill>
        <a:latin typeface="Calibri" pitchFamily="34" charset="0"/>
        <a:ea typeface="MS PGothic" pitchFamily="34" charset="-128"/>
        <a:cs typeface="+mn-cs"/>
      </a:defRPr>
    </a:lvl1pPr>
    <a:lvl2pPr marL="457200" algn="l" rtl="0" fontAlgn="base">
      <a:spcBef>
        <a:spcPct val="0"/>
      </a:spcBef>
      <a:spcAft>
        <a:spcPct val="0"/>
      </a:spcAft>
      <a:defRPr sz="4000" b="1" kern="1200">
        <a:solidFill>
          <a:srgbClr val="3C7483"/>
        </a:solidFill>
        <a:latin typeface="Calibri" pitchFamily="34" charset="0"/>
        <a:ea typeface="MS PGothic" pitchFamily="34" charset="-128"/>
        <a:cs typeface="+mn-cs"/>
      </a:defRPr>
    </a:lvl2pPr>
    <a:lvl3pPr marL="914400" algn="l" rtl="0" fontAlgn="base">
      <a:spcBef>
        <a:spcPct val="0"/>
      </a:spcBef>
      <a:spcAft>
        <a:spcPct val="0"/>
      </a:spcAft>
      <a:defRPr sz="4000" b="1" kern="1200">
        <a:solidFill>
          <a:srgbClr val="3C7483"/>
        </a:solidFill>
        <a:latin typeface="Calibri" pitchFamily="34" charset="0"/>
        <a:ea typeface="MS PGothic" pitchFamily="34" charset="-128"/>
        <a:cs typeface="+mn-cs"/>
      </a:defRPr>
    </a:lvl3pPr>
    <a:lvl4pPr marL="1371600" algn="l" rtl="0" fontAlgn="base">
      <a:spcBef>
        <a:spcPct val="0"/>
      </a:spcBef>
      <a:spcAft>
        <a:spcPct val="0"/>
      </a:spcAft>
      <a:defRPr sz="4000" b="1" kern="1200">
        <a:solidFill>
          <a:srgbClr val="3C7483"/>
        </a:solidFill>
        <a:latin typeface="Calibri" pitchFamily="34" charset="0"/>
        <a:ea typeface="MS PGothic" pitchFamily="34" charset="-128"/>
        <a:cs typeface="+mn-cs"/>
      </a:defRPr>
    </a:lvl4pPr>
    <a:lvl5pPr marL="1828800" algn="l" rtl="0" fontAlgn="base">
      <a:spcBef>
        <a:spcPct val="0"/>
      </a:spcBef>
      <a:spcAft>
        <a:spcPct val="0"/>
      </a:spcAft>
      <a:defRPr sz="4000" b="1" kern="1200">
        <a:solidFill>
          <a:srgbClr val="3C7483"/>
        </a:solidFill>
        <a:latin typeface="Calibri" pitchFamily="34" charset="0"/>
        <a:ea typeface="MS PGothic" pitchFamily="34" charset="-128"/>
        <a:cs typeface="+mn-cs"/>
      </a:defRPr>
    </a:lvl5pPr>
    <a:lvl6pPr marL="2286000" algn="l" defTabSz="914400" rtl="0" eaLnBrk="1" latinLnBrk="0" hangingPunct="1">
      <a:defRPr sz="4000" b="1" kern="1200">
        <a:solidFill>
          <a:srgbClr val="3C7483"/>
        </a:solidFill>
        <a:latin typeface="Calibri" pitchFamily="34" charset="0"/>
        <a:ea typeface="MS PGothic" pitchFamily="34" charset="-128"/>
        <a:cs typeface="+mn-cs"/>
      </a:defRPr>
    </a:lvl6pPr>
    <a:lvl7pPr marL="2743200" algn="l" defTabSz="914400" rtl="0" eaLnBrk="1" latinLnBrk="0" hangingPunct="1">
      <a:defRPr sz="4000" b="1" kern="1200">
        <a:solidFill>
          <a:srgbClr val="3C7483"/>
        </a:solidFill>
        <a:latin typeface="Calibri" pitchFamily="34" charset="0"/>
        <a:ea typeface="MS PGothic" pitchFamily="34" charset="-128"/>
        <a:cs typeface="+mn-cs"/>
      </a:defRPr>
    </a:lvl7pPr>
    <a:lvl8pPr marL="3200400" algn="l" defTabSz="914400" rtl="0" eaLnBrk="1" latinLnBrk="0" hangingPunct="1">
      <a:defRPr sz="4000" b="1" kern="1200">
        <a:solidFill>
          <a:srgbClr val="3C7483"/>
        </a:solidFill>
        <a:latin typeface="Calibri" pitchFamily="34" charset="0"/>
        <a:ea typeface="MS PGothic" pitchFamily="34" charset="-128"/>
        <a:cs typeface="+mn-cs"/>
      </a:defRPr>
    </a:lvl8pPr>
    <a:lvl9pPr marL="3657600" algn="l" defTabSz="914400" rtl="0" eaLnBrk="1" latinLnBrk="0" hangingPunct="1">
      <a:defRPr sz="4000" b="1" kern="1200">
        <a:solidFill>
          <a:srgbClr val="3C7483"/>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77" autoAdjust="0"/>
  </p:normalViewPr>
  <p:slideViewPr>
    <p:cSldViewPr>
      <p:cViewPr varScale="1">
        <p:scale>
          <a:sx n="66" d="100"/>
          <a:sy n="66" d="100"/>
        </p:scale>
        <p:origin x="-1128" y="-25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otavio.ventura\Desktop\oficina%20ppa%20e%20finan&#231;as\grafico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otavio.ventura\Desktop\oficina%20ppa%20e%20finan&#231;as\grafico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title>
      <c:tx>
        <c:rich>
          <a:bodyPr/>
          <a:lstStyle/>
          <a:p>
            <a:pPr>
              <a:defRPr/>
            </a:pPr>
            <a:r>
              <a:rPr lang="en-US"/>
              <a:t>Taxa</a:t>
            </a:r>
            <a:r>
              <a:rPr lang="en-US" baseline="0"/>
              <a:t> de inflação (IPCA)</a:t>
            </a:r>
            <a:endParaRPr lang="en-US"/>
          </a:p>
        </c:rich>
      </c:tx>
      <c:layout/>
    </c:title>
    <c:plotArea>
      <c:layout/>
      <c:lineChart>
        <c:grouping val="standard"/>
        <c:ser>
          <c:idx val="1"/>
          <c:order val="0"/>
          <c:tx>
            <c:strRef>
              <c:f>ipca!$B$1</c:f>
              <c:strCache>
                <c:ptCount val="1"/>
                <c:pt idx="0">
                  <c:v>IPCA</c:v>
                </c:pt>
              </c:strCache>
            </c:strRef>
          </c:tx>
          <c:spPr>
            <a:ln w="63500"/>
          </c:spPr>
          <c:cat>
            <c:numRef>
              <c:f>ipca!$A$2:$A$19</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ipca!$B$2:$B$19</c:f>
              <c:numCache>
                <c:formatCode>0.00%</c:formatCode>
                <c:ptCount val="18"/>
                <c:pt idx="0">
                  <c:v>0.22410000000000008</c:v>
                </c:pt>
                <c:pt idx="1">
                  <c:v>9.5600000000000171E-2</c:v>
                </c:pt>
                <c:pt idx="2">
                  <c:v>5.2200000000000024E-2</c:v>
                </c:pt>
                <c:pt idx="3">
                  <c:v>1.6600000000000035E-2</c:v>
                </c:pt>
                <c:pt idx="4">
                  <c:v>8.9400000000000063E-2</c:v>
                </c:pt>
                <c:pt idx="5">
                  <c:v>5.9700000000000128E-2</c:v>
                </c:pt>
                <c:pt idx="6">
                  <c:v>7.6700000000000074E-2</c:v>
                </c:pt>
                <c:pt idx="7">
                  <c:v>0.12529999999999999</c:v>
                </c:pt>
                <c:pt idx="8">
                  <c:v>9.3000000000000249E-2</c:v>
                </c:pt>
                <c:pt idx="9">
                  <c:v>7.6000000000000054E-2</c:v>
                </c:pt>
                <c:pt idx="10">
                  <c:v>5.6900000000000013E-2</c:v>
                </c:pt>
                <c:pt idx="11">
                  <c:v>3.1400000000000046E-2</c:v>
                </c:pt>
                <c:pt idx="12">
                  <c:v>4.4500000000000081E-2</c:v>
                </c:pt>
                <c:pt idx="13">
                  <c:v>5.9000000000000108E-2</c:v>
                </c:pt>
                <c:pt idx="14">
                  <c:v>4.3100000000000006E-2</c:v>
                </c:pt>
                <c:pt idx="15">
                  <c:v>5.9000000000000108E-2</c:v>
                </c:pt>
                <c:pt idx="16">
                  <c:v>6.5000000000000072E-2</c:v>
                </c:pt>
                <c:pt idx="17">
                  <c:v>5.8300000000000039E-2</c:v>
                </c:pt>
              </c:numCache>
            </c:numRef>
          </c:val>
        </c:ser>
        <c:marker val="1"/>
        <c:axId val="89831296"/>
        <c:axId val="89923584"/>
      </c:lineChart>
      <c:catAx>
        <c:axId val="89831296"/>
        <c:scaling>
          <c:orientation val="minMax"/>
        </c:scaling>
        <c:axPos val="b"/>
        <c:numFmt formatCode="General" sourceLinked="1"/>
        <c:majorTickMark val="none"/>
        <c:tickLblPos val="nextTo"/>
        <c:crossAx val="89923584"/>
        <c:crosses val="autoZero"/>
        <c:auto val="1"/>
        <c:lblAlgn val="ctr"/>
        <c:lblOffset val="100"/>
      </c:catAx>
      <c:valAx>
        <c:axId val="89923584"/>
        <c:scaling>
          <c:orientation val="minMax"/>
        </c:scaling>
        <c:axPos val="l"/>
        <c:majorGridlines/>
        <c:numFmt formatCode="0.00%" sourceLinked="1"/>
        <c:majorTickMark val="none"/>
        <c:tickLblPos val="nextTo"/>
        <c:spPr>
          <a:ln w="9525">
            <a:noFill/>
          </a:ln>
        </c:spPr>
        <c:crossAx val="89831296"/>
        <c:crosses val="autoZero"/>
        <c:crossBetween val="between"/>
      </c:valAx>
    </c:plotArea>
    <c:legend>
      <c:legendPos val="b"/>
      <c:layout/>
    </c:legend>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title>
      <c:tx>
        <c:rich>
          <a:bodyPr/>
          <a:lstStyle/>
          <a:p>
            <a:pPr>
              <a:defRPr/>
            </a:pPr>
            <a:r>
              <a:rPr lang="pt-BR"/>
              <a:t>Taxa Selic</a:t>
            </a:r>
          </a:p>
        </c:rich>
      </c:tx>
      <c:layout/>
    </c:title>
    <c:plotArea>
      <c:layout/>
      <c:lineChart>
        <c:grouping val="standard"/>
        <c:ser>
          <c:idx val="0"/>
          <c:order val="0"/>
          <c:tx>
            <c:strRef>
              <c:f>selic!$B$1</c:f>
              <c:strCache>
                <c:ptCount val="1"/>
                <c:pt idx="0">
                  <c:v>Meta Selic</c:v>
                </c:pt>
              </c:strCache>
            </c:strRef>
          </c:tx>
          <c:spPr>
            <a:ln w="63500">
              <a:solidFill>
                <a:schemeClr val="accent2"/>
              </a:solidFill>
            </a:ln>
          </c:spPr>
          <c:marker>
            <c:spPr>
              <a:solidFill>
                <a:schemeClr val="accent2"/>
              </a:solidFill>
              <a:ln>
                <a:noFill/>
              </a:ln>
            </c:spPr>
          </c:marker>
          <c:cat>
            <c:numRef>
              <c:f>selic!$A$2:$A$19</c:f>
              <c:numCache>
                <c:formatCode>yyyy</c:formatCode>
                <c:ptCount val="18"/>
                <c:pt idx="0">
                  <c:v>34700</c:v>
                </c:pt>
                <c:pt idx="1">
                  <c:v>35417</c:v>
                </c:pt>
                <c:pt idx="2">
                  <c:v>35781</c:v>
                </c:pt>
                <c:pt idx="3">
                  <c:v>36145</c:v>
                </c:pt>
                <c:pt idx="4">
                  <c:v>36509</c:v>
                </c:pt>
                <c:pt idx="5">
                  <c:v>36880</c:v>
                </c:pt>
                <c:pt idx="6">
                  <c:v>37244</c:v>
                </c:pt>
                <c:pt idx="7">
                  <c:v>37608</c:v>
                </c:pt>
                <c:pt idx="8">
                  <c:v>37972</c:v>
                </c:pt>
                <c:pt idx="9">
                  <c:v>38336</c:v>
                </c:pt>
                <c:pt idx="10">
                  <c:v>38700</c:v>
                </c:pt>
                <c:pt idx="11">
                  <c:v>39050</c:v>
                </c:pt>
                <c:pt idx="12">
                  <c:v>39421</c:v>
                </c:pt>
                <c:pt idx="13">
                  <c:v>39792</c:v>
                </c:pt>
                <c:pt idx="14">
                  <c:v>40156</c:v>
                </c:pt>
                <c:pt idx="15">
                  <c:v>40520</c:v>
                </c:pt>
                <c:pt idx="16">
                  <c:v>40877</c:v>
                </c:pt>
                <c:pt idx="17">
                  <c:v>41241</c:v>
                </c:pt>
              </c:numCache>
            </c:numRef>
          </c:cat>
          <c:val>
            <c:numRef>
              <c:f>selic!$B$2:$B$19</c:f>
              <c:numCache>
                <c:formatCode>0.00%</c:formatCode>
                <c:ptCount val="18"/>
                <c:pt idx="0">
                  <c:v>0.47000000000000008</c:v>
                </c:pt>
                <c:pt idx="1">
                  <c:v>0.4</c:v>
                </c:pt>
                <c:pt idx="2">
                  <c:v>0.3800000000000005</c:v>
                </c:pt>
                <c:pt idx="3">
                  <c:v>0.29000000000000031</c:v>
                </c:pt>
                <c:pt idx="4">
                  <c:v>0.19</c:v>
                </c:pt>
                <c:pt idx="5">
                  <c:v>0.15750000000000025</c:v>
                </c:pt>
                <c:pt idx="6">
                  <c:v>0.19</c:v>
                </c:pt>
                <c:pt idx="7">
                  <c:v>0.25</c:v>
                </c:pt>
                <c:pt idx="8">
                  <c:v>0.16500000000000001</c:v>
                </c:pt>
                <c:pt idx="9">
                  <c:v>0.17750000000000021</c:v>
                </c:pt>
                <c:pt idx="10">
                  <c:v>0.18000000000000022</c:v>
                </c:pt>
                <c:pt idx="11">
                  <c:v>0.13250000000000001</c:v>
                </c:pt>
                <c:pt idx="12">
                  <c:v>0.1125</c:v>
                </c:pt>
                <c:pt idx="13">
                  <c:v>0.13750000000000001</c:v>
                </c:pt>
                <c:pt idx="14">
                  <c:v>8.7500000000000008E-2</c:v>
                </c:pt>
                <c:pt idx="15">
                  <c:v>0.10750000000000011</c:v>
                </c:pt>
                <c:pt idx="16">
                  <c:v>0.11</c:v>
                </c:pt>
                <c:pt idx="17">
                  <c:v>7.2500000000000023E-2</c:v>
                </c:pt>
              </c:numCache>
            </c:numRef>
          </c:val>
        </c:ser>
        <c:ser>
          <c:idx val="1"/>
          <c:order val="1"/>
          <c:tx>
            <c:strRef>
              <c:f>selic!$D$1</c:f>
              <c:strCache>
                <c:ptCount val="1"/>
                <c:pt idx="0">
                  <c:v>Selic Real</c:v>
                </c:pt>
              </c:strCache>
            </c:strRef>
          </c:tx>
          <c:spPr>
            <a:ln w="63500">
              <a:solidFill>
                <a:schemeClr val="accent3"/>
              </a:solidFill>
            </a:ln>
          </c:spPr>
          <c:marker>
            <c:spPr>
              <a:solidFill>
                <a:schemeClr val="accent3"/>
              </a:solidFill>
              <a:ln>
                <a:solidFill>
                  <a:srgbClr val="9BBB59"/>
                </a:solidFill>
              </a:ln>
            </c:spPr>
          </c:marker>
          <c:dLbls>
            <c:showVal val="1"/>
          </c:dLbls>
          <c:val>
            <c:numRef>
              <c:f>selic!$D$2:$D$19</c:f>
              <c:numCache>
                <c:formatCode>0.00%</c:formatCode>
                <c:ptCount val="18"/>
                <c:pt idx="0">
                  <c:v>0.24590000000000026</c:v>
                </c:pt>
                <c:pt idx="1">
                  <c:v>0.3044000000000005</c:v>
                </c:pt>
                <c:pt idx="2">
                  <c:v>0.32780000000000065</c:v>
                </c:pt>
                <c:pt idx="3">
                  <c:v>0.27340000000000031</c:v>
                </c:pt>
                <c:pt idx="4">
                  <c:v>0.10060000000000002</c:v>
                </c:pt>
                <c:pt idx="5">
                  <c:v>9.7800000000000026E-2</c:v>
                </c:pt>
                <c:pt idx="6">
                  <c:v>0.1133</c:v>
                </c:pt>
                <c:pt idx="7">
                  <c:v>0.12470000000000014</c:v>
                </c:pt>
                <c:pt idx="8">
                  <c:v>7.2000000000000022E-2</c:v>
                </c:pt>
                <c:pt idx="9">
                  <c:v>0.10149999999999998</c:v>
                </c:pt>
                <c:pt idx="10">
                  <c:v>0.12309999999999999</c:v>
                </c:pt>
                <c:pt idx="11">
                  <c:v>0.10110000000000002</c:v>
                </c:pt>
                <c:pt idx="12">
                  <c:v>6.8000000000000019E-2</c:v>
                </c:pt>
                <c:pt idx="13">
                  <c:v>7.8500000000000014E-2</c:v>
                </c:pt>
                <c:pt idx="14">
                  <c:v>4.4400000000000071E-2</c:v>
                </c:pt>
                <c:pt idx="15">
                  <c:v>4.8500000000000001E-2</c:v>
                </c:pt>
                <c:pt idx="16">
                  <c:v>4.5000000000000012E-2</c:v>
                </c:pt>
                <c:pt idx="17">
                  <c:v>1.4199999999999975E-2</c:v>
                </c:pt>
              </c:numCache>
            </c:numRef>
          </c:val>
        </c:ser>
        <c:marker val="1"/>
        <c:axId val="116975104"/>
        <c:axId val="124906496"/>
      </c:lineChart>
      <c:dateAx>
        <c:axId val="116975104"/>
        <c:scaling>
          <c:orientation val="minMax"/>
        </c:scaling>
        <c:axPos val="b"/>
        <c:numFmt formatCode="yyyy" sourceLinked="1"/>
        <c:majorTickMark val="none"/>
        <c:tickLblPos val="nextTo"/>
        <c:crossAx val="124906496"/>
        <c:crosses val="autoZero"/>
        <c:auto val="1"/>
        <c:lblOffset val="100"/>
      </c:dateAx>
      <c:valAx>
        <c:axId val="124906496"/>
        <c:scaling>
          <c:orientation val="minMax"/>
        </c:scaling>
        <c:axPos val="l"/>
        <c:majorGridlines/>
        <c:numFmt formatCode="0.00%" sourceLinked="1"/>
        <c:majorTickMark val="none"/>
        <c:tickLblPos val="nextTo"/>
        <c:spPr>
          <a:ln w="9525">
            <a:noFill/>
          </a:ln>
        </c:spPr>
        <c:crossAx val="116975104"/>
        <c:crosses val="autoZero"/>
        <c:crossBetween val="between"/>
      </c:valAx>
    </c:plotArea>
    <c:legend>
      <c:legendPos val="b"/>
      <c:layout/>
    </c:legend>
    <c:plotVisOnly val="1"/>
  </c:chart>
  <c:spPr>
    <a:noFill/>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9DC98-EDAD-4EEC-A335-A688532AD9A7}" type="doc">
      <dgm:prSet loTypeId="urn:microsoft.com/office/officeart/2005/8/layout/cycle4#7" loCatId="relationship" qsTypeId="urn:microsoft.com/office/officeart/2005/8/quickstyle/simple1#14" qsCatId="simple" csTypeId="urn:microsoft.com/office/officeart/2005/8/colors/colorful1#7" csCatId="colorful" phldr="1"/>
      <dgm:spPr/>
      <dgm:t>
        <a:bodyPr/>
        <a:lstStyle/>
        <a:p>
          <a:endParaRPr lang="pt-BR"/>
        </a:p>
      </dgm:t>
    </dgm:pt>
    <dgm:pt modelId="{947C191A-9C26-441C-9F79-AE5C416CEB60}">
      <dgm:prSet phldrT="[Texto]"/>
      <dgm:spPr/>
      <dgm:t>
        <a:bodyPr/>
        <a:lstStyle/>
        <a:p>
          <a:r>
            <a:rPr lang="pt-BR" dirty="0" smtClean="0">
              <a:solidFill>
                <a:schemeClr val="tx1"/>
              </a:solidFill>
            </a:rPr>
            <a:t>Reuniões, comitês, </a:t>
          </a:r>
          <a:r>
            <a:rPr lang="pt-BR" dirty="0" err="1" smtClean="0">
              <a:solidFill>
                <a:schemeClr val="tx1"/>
              </a:solidFill>
            </a:rPr>
            <a:t>GTs</a:t>
          </a:r>
          <a:r>
            <a:rPr lang="pt-BR" dirty="0" smtClean="0">
              <a:solidFill>
                <a:schemeClr val="tx1"/>
              </a:solidFill>
            </a:rPr>
            <a:t> e mesas de negociação</a:t>
          </a:r>
          <a:endParaRPr lang="pt-BR" dirty="0">
            <a:solidFill>
              <a:schemeClr val="tx1"/>
            </a:solidFill>
          </a:endParaRPr>
        </a:p>
      </dgm:t>
    </dgm:pt>
    <dgm:pt modelId="{E0E3B9F5-479E-45E7-85E0-BBFDF47FA2A5}" type="parTrans" cxnId="{37C257BD-5123-49E9-B808-836BDB70E42F}">
      <dgm:prSet/>
      <dgm:spPr/>
      <dgm:t>
        <a:bodyPr/>
        <a:lstStyle/>
        <a:p>
          <a:endParaRPr lang="pt-BR"/>
        </a:p>
      </dgm:t>
    </dgm:pt>
    <dgm:pt modelId="{B63E1758-9A8E-4F95-B4FF-78532AFD51E6}" type="sibTrans" cxnId="{37C257BD-5123-49E9-B808-836BDB70E42F}">
      <dgm:prSet/>
      <dgm:spPr/>
      <dgm:t>
        <a:bodyPr/>
        <a:lstStyle/>
        <a:p>
          <a:endParaRPr lang="pt-BR"/>
        </a:p>
      </dgm:t>
    </dgm:pt>
    <dgm:pt modelId="{1930359E-2D51-4883-9994-1EA13A824E86}">
      <dgm:prSet phldrT="[Texto]"/>
      <dgm:spPr/>
      <dgm:t>
        <a:bodyPr/>
        <a:lstStyle/>
        <a:p>
          <a:r>
            <a:rPr lang="pt-BR" dirty="0" smtClean="0"/>
            <a:t>Audiências e Consultas</a:t>
          </a:r>
          <a:endParaRPr lang="pt-BR" dirty="0"/>
        </a:p>
      </dgm:t>
    </dgm:pt>
    <dgm:pt modelId="{6874FC73-67D8-4E21-BA9D-7260D629D5DF}" type="sibTrans" cxnId="{FE658B26-FB08-4C36-BCC6-078E3E2E5B36}">
      <dgm:prSet/>
      <dgm:spPr/>
      <dgm:t>
        <a:bodyPr/>
        <a:lstStyle/>
        <a:p>
          <a:endParaRPr lang="pt-BR"/>
        </a:p>
      </dgm:t>
    </dgm:pt>
    <dgm:pt modelId="{9A52E7A0-112B-4AF7-84C7-EF039F1AD3D9}" type="parTrans" cxnId="{FE658B26-FB08-4C36-BCC6-078E3E2E5B36}">
      <dgm:prSet/>
      <dgm:spPr/>
      <dgm:t>
        <a:bodyPr/>
        <a:lstStyle/>
        <a:p>
          <a:endParaRPr lang="pt-BR"/>
        </a:p>
      </dgm:t>
    </dgm:pt>
    <dgm:pt modelId="{B0878C32-F3AD-4557-94B2-C9F6B83FC35C}">
      <dgm:prSet phldrT="[Texto]"/>
      <dgm:spPr/>
      <dgm:t>
        <a:bodyPr/>
        <a:lstStyle/>
        <a:p>
          <a:r>
            <a:rPr lang="pt-BR" dirty="0" smtClean="0">
              <a:solidFill>
                <a:schemeClr val="tx1"/>
              </a:solidFill>
            </a:rPr>
            <a:t>Conselhos e Ouvidorias</a:t>
          </a:r>
          <a:endParaRPr lang="pt-BR" dirty="0">
            <a:solidFill>
              <a:schemeClr val="tx1"/>
            </a:solidFill>
          </a:endParaRPr>
        </a:p>
      </dgm:t>
    </dgm:pt>
    <dgm:pt modelId="{BD866888-8230-4806-AA2C-3C45117D1961}" type="sibTrans" cxnId="{89C8A490-0854-427A-946E-985C3A100EED}">
      <dgm:prSet/>
      <dgm:spPr/>
      <dgm:t>
        <a:bodyPr/>
        <a:lstStyle/>
        <a:p>
          <a:endParaRPr lang="pt-BR"/>
        </a:p>
      </dgm:t>
    </dgm:pt>
    <dgm:pt modelId="{C5663374-59FA-4310-B4C8-826E66DDAD42}" type="parTrans" cxnId="{89C8A490-0854-427A-946E-985C3A100EED}">
      <dgm:prSet/>
      <dgm:spPr/>
      <dgm:t>
        <a:bodyPr/>
        <a:lstStyle/>
        <a:p>
          <a:endParaRPr lang="pt-BR"/>
        </a:p>
      </dgm:t>
    </dgm:pt>
    <dgm:pt modelId="{5DE7D10A-7410-49CC-959F-6D00A1896844}">
      <dgm:prSet phldrT="[Texto]"/>
      <dgm:spPr/>
      <dgm:t>
        <a:bodyPr/>
        <a:lstStyle/>
        <a:p>
          <a:r>
            <a:rPr lang="pt-BR" dirty="0" smtClean="0">
              <a:solidFill>
                <a:schemeClr val="tx1"/>
              </a:solidFill>
            </a:rPr>
            <a:t>Conferências</a:t>
          </a:r>
          <a:endParaRPr lang="pt-BR" dirty="0">
            <a:solidFill>
              <a:schemeClr val="tx1"/>
            </a:solidFill>
          </a:endParaRPr>
        </a:p>
      </dgm:t>
    </dgm:pt>
    <dgm:pt modelId="{A9D17437-85E8-498B-AFBA-751448EB6C91}" type="sibTrans" cxnId="{AAAD0273-4CBA-4AD4-8612-7DB1646D36FC}">
      <dgm:prSet/>
      <dgm:spPr/>
      <dgm:t>
        <a:bodyPr/>
        <a:lstStyle/>
        <a:p>
          <a:endParaRPr lang="pt-BR"/>
        </a:p>
      </dgm:t>
    </dgm:pt>
    <dgm:pt modelId="{5AE319E8-9AC5-4834-8BC0-FF99BA834698}" type="parTrans" cxnId="{AAAD0273-4CBA-4AD4-8612-7DB1646D36FC}">
      <dgm:prSet/>
      <dgm:spPr/>
      <dgm:t>
        <a:bodyPr/>
        <a:lstStyle/>
        <a:p>
          <a:endParaRPr lang="pt-BR"/>
        </a:p>
      </dgm:t>
    </dgm:pt>
    <dgm:pt modelId="{5D56B989-9D7F-494F-BCA8-6E534D9688EA}" type="pres">
      <dgm:prSet presAssocID="{8D69DC98-EDAD-4EEC-A335-A688532AD9A7}" presName="cycleMatrixDiagram" presStyleCnt="0">
        <dgm:presLayoutVars>
          <dgm:chMax val="1"/>
          <dgm:dir/>
          <dgm:animLvl val="lvl"/>
          <dgm:resizeHandles val="exact"/>
        </dgm:presLayoutVars>
      </dgm:prSet>
      <dgm:spPr/>
      <dgm:t>
        <a:bodyPr/>
        <a:lstStyle/>
        <a:p>
          <a:endParaRPr lang="pt-BR"/>
        </a:p>
      </dgm:t>
    </dgm:pt>
    <dgm:pt modelId="{932E6129-FABA-4169-B0DE-46AF01292F19}" type="pres">
      <dgm:prSet presAssocID="{8D69DC98-EDAD-4EEC-A335-A688532AD9A7}" presName="children" presStyleCnt="0"/>
      <dgm:spPr/>
    </dgm:pt>
    <dgm:pt modelId="{622898E2-2ADD-49E0-9F18-E057B5BDA743}" type="pres">
      <dgm:prSet presAssocID="{8D69DC98-EDAD-4EEC-A335-A688532AD9A7}" presName="childPlaceholder" presStyleCnt="0"/>
      <dgm:spPr/>
    </dgm:pt>
    <dgm:pt modelId="{F606FB00-3057-4449-AF71-731D4DCAAD62}" type="pres">
      <dgm:prSet presAssocID="{8D69DC98-EDAD-4EEC-A335-A688532AD9A7}" presName="circle" presStyleCnt="0"/>
      <dgm:spPr/>
    </dgm:pt>
    <dgm:pt modelId="{7BD9EA22-837B-4B07-9348-B841EC588EFB}" type="pres">
      <dgm:prSet presAssocID="{8D69DC98-EDAD-4EEC-A335-A688532AD9A7}" presName="quadrant1" presStyleLbl="node1" presStyleIdx="0" presStyleCnt="4" custScaleX="94224" custScaleY="89374" custLinFactNeighborX="4850" custLinFactNeighborY="5198">
        <dgm:presLayoutVars>
          <dgm:chMax val="1"/>
          <dgm:bulletEnabled val="1"/>
        </dgm:presLayoutVars>
      </dgm:prSet>
      <dgm:spPr/>
      <dgm:t>
        <a:bodyPr/>
        <a:lstStyle/>
        <a:p>
          <a:endParaRPr lang="pt-BR"/>
        </a:p>
      </dgm:t>
    </dgm:pt>
    <dgm:pt modelId="{FF06B038-57D9-42B3-B839-1BAB835572FF}" type="pres">
      <dgm:prSet presAssocID="{8D69DC98-EDAD-4EEC-A335-A688532AD9A7}" presName="quadrant2" presStyleLbl="node1" presStyleIdx="1" presStyleCnt="4" custScaleX="94224" custScaleY="89374" custLinFactNeighborY="5198">
        <dgm:presLayoutVars>
          <dgm:chMax val="1"/>
          <dgm:bulletEnabled val="1"/>
        </dgm:presLayoutVars>
      </dgm:prSet>
      <dgm:spPr/>
      <dgm:t>
        <a:bodyPr/>
        <a:lstStyle/>
        <a:p>
          <a:endParaRPr lang="pt-BR"/>
        </a:p>
      </dgm:t>
    </dgm:pt>
    <dgm:pt modelId="{674FE623-8A77-400B-93E9-268EE40037D8}" type="pres">
      <dgm:prSet presAssocID="{8D69DC98-EDAD-4EEC-A335-A688532AD9A7}" presName="quadrant3" presStyleLbl="node1" presStyleIdx="2" presStyleCnt="4" custScaleX="94224" custScaleY="89374" custLinFactNeighborY="-4850">
        <dgm:presLayoutVars>
          <dgm:chMax val="1"/>
          <dgm:bulletEnabled val="1"/>
        </dgm:presLayoutVars>
      </dgm:prSet>
      <dgm:spPr/>
      <dgm:t>
        <a:bodyPr/>
        <a:lstStyle/>
        <a:p>
          <a:endParaRPr lang="pt-BR"/>
        </a:p>
      </dgm:t>
    </dgm:pt>
    <dgm:pt modelId="{99733240-D6C9-4450-A082-81BE054B21FF}" type="pres">
      <dgm:prSet presAssocID="{8D69DC98-EDAD-4EEC-A335-A688532AD9A7}" presName="quadrant4" presStyleLbl="node1" presStyleIdx="3" presStyleCnt="4" custScaleX="94224" custScaleY="89374" custLinFactNeighborX="5198" custLinFactNeighborY="-5198">
        <dgm:presLayoutVars>
          <dgm:chMax val="1"/>
          <dgm:bulletEnabled val="1"/>
        </dgm:presLayoutVars>
      </dgm:prSet>
      <dgm:spPr/>
      <dgm:t>
        <a:bodyPr/>
        <a:lstStyle/>
        <a:p>
          <a:endParaRPr lang="pt-BR"/>
        </a:p>
      </dgm:t>
    </dgm:pt>
    <dgm:pt modelId="{2C4E3F77-DF04-4D09-B422-B5B093BAE220}" type="pres">
      <dgm:prSet presAssocID="{8D69DC98-EDAD-4EEC-A335-A688532AD9A7}" presName="quadrantPlaceholder" presStyleCnt="0"/>
      <dgm:spPr/>
    </dgm:pt>
    <dgm:pt modelId="{D9FEC15E-F3CF-4301-AA13-8661D938F1CF}" type="pres">
      <dgm:prSet presAssocID="{8D69DC98-EDAD-4EEC-A335-A688532AD9A7}" presName="center1" presStyleLbl="fgShp" presStyleIdx="0" presStyleCnt="2" custScaleX="84280" custScaleY="86922" custLinFactNeighborX="0" custLinFactNeighborY="-1923">
        <dgm:style>
          <a:lnRef idx="2">
            <a:schemeClr val="dk1">
              <a:shade val="50000"/>
            </a:schemeClr>
          </a:lnRef>
          <a:fillRef idx="1">
            <a:schemeClr val="dk1"/>
          </a:fillRef>
          <a:effectRef idx="0">
            <a:schemeClr val="dk1"/>
          </a:effectRef>
          <a:fontRef idx="minor">
            <a:schemeClr val="lt1"/>
          </a:fontRef>
        </dgm:style>
      </dgm:prSet>
      <dgm:spPr/>
      <dgm:t>
        <a:bodyPr/>
        <a:lstStyle/>
        <a:p>
          <a:endParaRPr lang="pt-BR"/>
        </a:p>
      </dgm:t>
    </dgm:pt>
    <dgm:pt modelId="{89AE8C47-6364-4284-923C-E6DA64787891}" type="pres">
      <dgm:prSet presAssocID="{8D69DC98-EDAD-4EEC-A335-A688532AD9A7}" presName="center2" presStyleLbl="fgShp" presStyleIdx="1" presStyleCnt="2" custScaleX="84280" custScaleY="86922" custLinFactNeighborX="0" custLinFactNeighborY="1537">
        <dgm:style>
          <a:lnRef idx="1">
            <a:schemeClr val="dk1"/>
          </a:lnRef>
          <a:fillRef idx="2">
            <a:schemeClr val="dk1"/>
          </a:fillRef>
          <a:effectRef idx="1">
            <a:schemeClr val="dk1"/>
          </a:effectRef>
          <a:fontRef idx="minor">
            <a:schemeClr val="dk1"/>
          </a:fontRef>
        </dgm:style>
      </dgm:prSet>
      <dgm:spPr/>
      <dgm:t>
        <a:bodyPr/>
        <a:lstStyle/>
        <a:p>
          <a:endParaRPr lang="pt-BR"/>
        </a:p>
      </dgm:t>
    </dgm:pt>
  </dgm:ptLst>
  <dgm:cxnLst>
    <dgm:cxn modelId="{37C257BD-5123-49E9-B808-836BDB70E42F}" srcId="{8D69DC98-EDAD-4EEC-A335-A688532AD9A7}" destId="{947C191A-9C26-441C-9F79-AE5C416CEB60}" srcOrd="3" destOrd="0" parTransId="{E0E3B9F5-479E-45E7-85E0-BBFDF47FA2A5}" sibTransId="{B63E1758-9A8E-4F95-B4FF-78532AFD51E6}"/>
    <dgm:cxn modelId="{FE658B26-FB08-4C36-BCC6-078E3E2E5B36}" srcId="{8D69DC98-EDAD-4EEC-A335-A688532AD9A7}" destId="{1930359E-2D51-4883-9994-1EA13A824E86}" srcOrd="2" destOrd="0" parTransId="{9A52E7A0-112B-4AF7-84C7-EF039F1AD3D9}" sibTransId="{6874FC73-67D8-4E21-BA9D-7260D629D5DF}"/>
    <dgm:cxn modelId="{1E8F9CB7-9B77-4BB7-9F32-9A716DE80EAB}" type="presOf" srcId="{B0878C32-F3AD-4557-94B2-C9F6B83FC35C}" destId="{FF06B038-57D9-42B3-B839-1BAB835572FF}" srcOrd="0" destOrd="0" presId="urn:microsoft.com/office/officeart/2005/8/layout/cycle4#7"/>
    <dgm:cxn modelId="{AAAD0273-4CBA-4AD4-8612-7DB1646D36FC}" srcId="{8D69DC98-EDAD-4EEC-A335-A688532AD9A7}" destId="{5DE7D10A-7410-49CC-959F-6D00A1896844}" srcOrd="0" destOrd="0" parTransId="{5AE319E8-9AC5-4834-8BC0-FF99BA834698}" sibTransId="{A9D17437-85E8-498B-AFBA-751448EB6C91}"/>
    <dgm:cxn modelId="{9F0BFB6F-48DC-4140-9DFA-5AB9463D64E7}" type="presOf" srcId="{1930359E-2D51-4883-9994-1EA13A824E86}" destId="{674FE623-8A77-400B-93E9-268EE40037D8}" srcOrd="0" destOrd="0" presId="urn:microsoft.com/office/officeart/2005/8/layout/cycle4#7"/>
    <dgm:cxn modelId="{D6A0708C-9105-4AB4-A79B-DC565FABC875}" type="presOf" srcId="{5DE7D10A-7410-49CC-959F-6D00A1896844}" destId="{7BD9EA22-837B-4B07-9348-B841EC588EFB}" srcOrd="0" destOrd="0" presId="urn:microsoft.com/office/officeart/2005/8/layout/cycle4#7"/>
    <dgm:cxn modelId="{89C8A490-0854-427A-946E-985C3A100EED}" srcId="{8D69DC98-EDAD-4EEC-A335-A688532AD9A7}" destId="{B0878C32-F3AD-4557-94B2-C9F6B83FC35C}" srcOrd="1" destOrd="0" parTransId="{C5663374-59FA-4310-B4C8-826E66DDAD42}" sibTransId="{BD866888-8230-4806-AA2C-3C45117D1961}"/>
    <dgm:cxn modelId="{AF8FA375-354E-401D-BB50-C66755DFB736}" type="presOf" srcId="{947C191A-9C26-441C-9F79-AE5C416CEB60}" destId="{99733240-D6C9-4450-A082-81BE054B21FF}" srcOrd="0" destOrd="0" presId="urn:microsoft.com/office/officeart/2005/8/layout/cycle4#7"/>
    <dgm:cxn modelId="{FB67289A-9055-4E69-86AD-7AC356360F12}" type="presOf" srcId="{8D69DC98-EDAD-4EEC-A335-A688532AD9A7}" destId="{5D56B989-9D7F-494F-BCA8-6E534D9688EA}" srcOrd="0" destOrd="0" presId="urn:microsoft.com/office/officeart/2005/8/layout/cycle4#7"/>
    <dgm:cxn modelId="{D7817318-F505-4E47-929D-2934AFF8DD28}" type="presParOf" srcId="{5D56B989-9D7F-494F-BCA8-6E534D9688EA}" destId="{932E6129-FABA-4169-B0DE-46AF01292F19}" srcOrd="0" destOrd="0" presId="urn:microsoft.com/office/officeart/2005/8/layout/cycle4#7"/>
    <dgm:cxn modelId="{7CB581EA-4AC6-46F4-B910-BE3FF425D614}" type="presParOf" srcId="{932E6129-FABA-4169-B0DE-46AF01292F19}" destId="{622898E2-2ADD-49E0-9F18-E057B5BDA743}" srcOrd="0" destOrd="0" presId="urn:microsoft.com/office/officeart/2005/8/layout/cycle4#7"/>
    <dgm:cxn modelId="{FC19E5D5-83D4-4BD2-8C91-FF1744BBCFED}" type="presParOf" srcId="{5D56B989-9D7F-494F-BCA8-6E534D9688EA}" destId="{F606FB00-3057-4449-AF71-731D4DCAAD62}" srcOrd="1" destOrd="0" presId="urn:microsoft.com/office/officeart/2005/8/layout/cycle4#7"/>
    <dgm:cxn modelId="{10DE5C16-3E5D-45AA-9932-13F8F20C4144}" type="presParOf" srcId="{F606FB00-3057-4449-AF71-731D4DCAAD62}" destId="{7BD9EA22-837B-4B07-9348-B841EC588EFB}" srcOrd="0" destOrd="0" presId="urn:microsoft.com/office/officeart/2005/8/layout/cycle4#7"/>
    <dgm:cxn modelId="{CD1BB833-2905-41E1-BBDD-52FCB02FBCC9}" type="presParOf" srcId="{F606FB00-3057-4449-AF71-731D4DCAAD62}" destId="{FF06B038-57D9-42B3-B839-1BAB835572FF}" srcOrd="1" destOrd="0" presId="urn:microsoft.com/office/officeart/2005/8/layout/cycle4#7"/>
    <dgm:cxn modelId="{12EED359-0DDF-4074-97FE-9DBF9E156828}" type="presParOf" srcId="{F606FB00-3057-4449-AF71-731D4DCAAD62}" destId="{674FE623-8A77-400B-93E9-268EE40037D8}" srcOrd="2" destOrd="0" presId="urn:microsoft.com/office/officeart/2005/8/layout/cycle4#7"/>
    <dgm:cxn modelId="{9F2E4531-33C0-4F12-9804-BC0928906C55}" type="presParOf" srcId="{F606FB00-3057-4449-AF71-731D4DCAAD62}" destId="{99733240-D6C9-4450-A082-81BE054B21FF}" srcOrd="3" destOrd="0" presId="urn:microsoft.com/office/officeart/2005/8/layout/cycle4#7"/>
    <dgm:cxn modelId="{95EF08D0-E2D3-4CFE-B394-4DE5375406B5}" type="presParOf" srcId="{F606FB00-3057-4449-AF71-731D4DCAAD62}" destId="{2C4E3F77-DF04-4D09-B422-B5B093BAE220}" srcOrd="4" destOrd="0" presId="urn:microsoft.com/office/officeart/2005/8/layout/cycle4#7"/>
    <dgm:cxn modelId="{DD8AA041-BE42-438E-99ED-5B6C65097D55}" type="presParOf" srcId="{5D56B989-9D7F-494F-BCA8-6E534D9688EA}" destId="{D9FEC15E-F3CF-4301-AA13-8661D938F1CF}" srcOrd="2" destOrd="0" presId="urn:microsoft.com/office/officeart/2005/8/layout/cycle4#7"/>
    <dgm:cxn modelId="{88F4A92F-4A08-43A0-A27F-A6130EB370BF}" type="presParOf" srcId="{5D56B989-9D7F-494F-BCA8-6E534D9688EA}" destId="{89AE8C47-6364-4284-923C-E6DA64787891}" srcOrd="3" destOrd="0" presId="urn:microsoft.com/office/officeart/2005/8/layout/cycle4#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8379F-87B6-43F9-BF92-B5C15519D51B}" type="doc">
      <dgm:prSet loTypeId="urn:microsoft.com/office/officeart/2005/8/layout/radial6" loCatId="cycle" qsTypeId="urn:microsoft.com/office/officeart/2005/8/quickstyle/simple1#12" qsCatId="simple" csTypeId="urn:microsoft.com/office/officeart/2005/8/colors/accent1_2#11" csCatId="accent1" phldr="1"/>
      <dgm:spPr/>
      <dgm:t>
        <a:bodyPr/>
        <a:lstStyle/>
        <a:p>
          <a:endParaRPr lang="pt-BR"/>
        </a:p>
      </dgm:t>
    </dgm:pt>
    <dgm:pt modelId="{31801DB1-CD4A-4DB4-9A40-B752C46406A6}">
      <dgm:prSet phldrT="[Texto]">
        <dgm:style>
          <a:lnRef idx="2">
            <a:schemeClr val="accent4"/>
          </a:lnRef>
          <a:fillRef idx="1">
            <a:schemeClr val="lt1"/>
          </a:fillRef>
          <a:effectRef idx="0">
            <a:schemeClr val="accent4"/>
          </a:effectRef>
          <a:fontRef idx="minor">
            <a:schemeClr val="dk1"/>
          </a:fontRef>
        </dgm:style>
      </dgm:prSet>
      <dgm:spPr/>
      <dgm:t>
        <a:bodyPr/>
        <a:lstStyle/>
        <a:p>
          <a:r>
            <a:rPr lang="pt-BR" b="1" dirty="0" smtClean="0">
              <a:solidFill>
                <a:schemeClr val="tx1"/>
              </a:solidFill>
            </a:rPr>
            <a:t>DESEMPENHO INSTITUCIONAL,</a:t>
          </a:r>
        </a:p>
        <a:p>
          <a:r>
            <a:rPr lang="pt-BR" b="1" dirty="0" smtClean="0">
              <a:solidFill>
                <a:schemeClr val="tx1"/>
              </a:solidFill>
            </a:rPr>
            <a:t>IMPLEMENTAÇÃO DE POLÍTICAS PÚBLICAS,</a:t>
          </a:r>
        </a:p>
        <a:p>
          <a:r>
            <a:rPr lang="pt-BR" b="1" dirty="0" smtClean="0">
              <a:solidFill>
                <a:schemeClr val="tx1"/>
              </a:solidFill>
            </a:rPr>
            <a:t>EFICIÊNCIA, EFICÁCIA, </a:t>
          </a:r>
          <a:r>
            <a:rPr lang="pt-BR" b="1" dirty="0" smtClean="0">
              <a:solidFill>
                <a:schemeClr val="tx1"/>
              </a:solidFill>
            </a:rPr>
            <a:t>EFETIVIDADE</a:t>
          </a:r>
          <a:endParaRPr lang="pt-BR" b="1" dirty="0">
            <a:solidFill>
              <a:schemeClr val="tx1"/>
            </a:solidFill>
          </a:endParaRPr>
        </a:p>
      </dgm:t>
    </dgm:pt>
    <dgm:pt modelId="{267FE5F3-CEA1-4D99-8CFE-2C1EDEA79762}" type="parTrans" cxnId="{134AF313-CC19-4135-B2C4-1592F58AA201}">
      <dgm:prSet/>
      <dgm:spPr/>
      <dgm:t>
        <a:bodyPr/>
        <a:lstStyle/>
        <a:p>
          <a:endParaRPr lang="pt-BR"/>
        </a:p>
      </dgm:t>
    </dgm:pt>
    <dgm:pt modelId="{990E962E-11F0-4297-AB77-A89745ACFAA1}" type="sibTrans" cxnId="{134AF313-CC19-4135-B2C4-1592F58AA201}">
      <dgm:prSet/>
      <dgm:spPr/>
      <dgm:t>
        <a:bodyPr/>
        <a:lstStyle/>
        <a:p>
          <a:endParaRPr lang="pt-BR"/>
        </a:p>
      </dgm:t>
    </dgm:pt>
    <dgm:pt modelId="{2BE06806-D652-4A1C-99BD-ED32F2006A5F}">
      <dgm:prSet phldrT="[Texto]" custT="1">
        <dgm:style>
          <a:lnRef idx="2">
            <a:schemeClr val="accent4"/>
          </a:lnRef>
          <a:fillRef idx="1">
            <a:schemeClr val="lt1"/>
          </a:fillRef>
          <a:effectRef idx="0">
            <a:schemeClr val="accent4"/>
          </a:effectRef>
          <a:fontRef idx="minor">
            <a:schemeClr val="dk1"/>
          </a:fontRef>
        </dgm:style>
      </dgm:prSet>
      <dgm:spPr/>
      <dgm:t>
        <a:bodyPr/>
        <a:lstStyle/>
        <a:p>
          <a:r>
            <a:rPr lang="pt-BR" sz="1100" dirty="0" smtClean="0">
              <a:solidFill>
                <a:schemeClr val="tx1"/>
              </a:solidFill>
            </a:rPr>
            <a:t>Formulação e Planejamento Governamental</a:t>
          </a:r>
          <a:endParaRPr lang="pt-BR" sz="1100" dirty="0">
            <a:solidFill>
              <a:schemeClr val="tx1"/>
            </a:solidFill>
          </a:endParaRPr>
        </a:p>
      </dgm:t>
    </dgm:pt>
    <dgm:pt modelId="{48E9BEE1-8FAE-4924-9695-261DE7C16FA2}" type="parTrans" cxnId="{521E15A5-B968-4412-9245-0220B3785B9C}">
      <dgm:prSet/>
      <dgm:spPr/>
      <dgm:t>
        <a:bodyPr/>
        <a:lstStyle/>
        <a:p>
          <a:endParaRPr lang="pt-BR"/>
        </a:p>
      </dgm:t>
    </dgm:pt>
    <dgm:pt modelId="{9F4D0354-1149-46E5-8D71-99D457688F83}" type="sibTrans" cxnId="{521E15A5-B968-4412-9245-0220B3785B9C}">
      <dgm:prSet/>
      <dgm:spPr/>
      <dgm:t>
        <a:bodyPr/>
        <a:lstStyle/>
        <a:p>
          <a:endParaRPr lang="pt-BR"/>
        </a:p>
      </dgm:t>
    </dgm:pt>
    <dgm:pt modelId="{949330CC-5817-42D9-95B9-71167D1139FE}">
      <dgm:prSet phldrT="[Texto]" custT="1">
        <dgm:style>
          <a:lnRef idx="2">
            <a:schemeClr val="accent4"/>
          </a:lnRef>
          <a:fillRef idx="1">
            <a:schemeClr val="lt1"/>
          </a:fillRef>
          <a:effectRef idx="0">
            <a:schemeClr val="accent4"/>
          </a:effectRef>
          <a:fontRef idx="minor">
            <a:schemeClr val="dk1"/>
          </a:fontRef>
        </dgm:style>
      </dgm:prSet>
      <dgm:spPr/>
      <dgm:t>
        <a:bodyPr/>
        <a:lstStyle/>
        <a:p>
          <a:r>
            <a:rPr lang="pt-BR" sz="1100" dirty="0" err="1" smtClean="0">
              <a:solidFill>
                <a:schemeClr val="tx1"/>
              </a:solidFill>
            </a:rPr>
            <a:t>Orçamentação</a:t>
          </a:r>
          <a:r>
            <a:rPr lang="pt-BR" sz="1100" dirty="0" smtClean="0">
              <a:solidFill>
                <a:schemeClr val="tx1"/>
              </a:solidFill>
            </a:rPr>
            <a:t>  e Programação </a:t>
          </a:r>
          <a:r>
            <a:rPr lang="pt-BR" sz="1100" dirty="0" smtClean="0">
              <a:solidFill>
                <a:schemeClr val="tx1"/>
              </a:solidFill>
            </a:rPr>
            <a:t>Financeira</a:t>
          </a:r>
          <a:endParaRPr lang="pt-BR" sz="1100" dirty="0">
            <a:solidFill>
              <a:schemeClr val="tx1"/>
            </a:solidFill>
          </a:endParaRPr>
        </a:p>
      </dgm:t>
    </dgm:pt>
    <dgm:pt modelId="{FF38EF19-63D3-4A0A-A846-0096ED20DA51}" type="parTrans" cxnId="{B174347A-C676-4904-9C5C-A1BB7C6C6091}">
      <dgm:prSet/>
      <dgm:spPr/>
      <dgm:t>
        <a:bodyPr/>
        <a:lstStyle/>
        <a:p>
          <a:endParaRPr lang="pt-BR"/>
        </a:p>
      </dgm:t>
    </dgm:pt>
    <dgm:pt modelId="{4FA34BBA-5537-48E8-A229-3183EAA7EF89}" type="sibTrans" cxnId="{B174347A-C676-4904-9C5C-A1BB7C6C6091}">
      <dgm:prSet/>
      <dgm:spPr/>
      <dgm:t>
        <a:bodyPr/>
        <a:lstStyle/>
        <a:p>
          <a:endParaRPr lang="pt-BR"/>
        </a:p>
      </dgm:t>
    </dgm:pt>
    <dgm:pt modelId="{ACB1BD7F-CA5C-482E-BCF0-D5962272596D}">
      <dgm:prSet phldrT="[Texto]" custT="1">
        <dgm:style>
          <a:lnRef idx="2">
            <a:schemeClr val="accent4"/>
          </a:lnRef>
          <a:fillRef idx="1">
            <a:schemeClr val="lt1"/>
          </a:fillRef>
          <a:effectRef idx="0">
            <a:schemeClr val="accent4"/>
          </a:effectRef>
          <a:fontRef idx="minor">
            <a:schemeClr val="dk1"/>
          </a:fontRef>
        </dgm:style>
      </dgm:prSet>
      <dgm:spPr/>
      <dgm:t>
        <a:bodyPr/>
        <a:lstStyle/>
        <a:p>
          <a:r>
            <a:rPr lang="pt-BR" sz="1100" dirty="0" smtClean="0">
              <a:solidFill>
                <a:schemeClr val="tx1"/>
              </a:solidFill>
            </a:rPr>
            <a:t>Controles Interno e Externo do Estado</a:t>
          </a:r>
          <a:endParaRPr lang="pt-BR" sz="1100" dirty="0">
            <a:solidFill>
              <a:schemeClr val="tx1"/>
            </a:solidFill>
          </a:endParaRPr>
        </a:p>
      </dgm:t>
    </dgm:pt>
    <dgm:pt modelId="{F4DDEE12-A3AA-480D-AFF3-77350859D4FE}" type="parTrans" cxnId="{44E5231A-9A68-4463-882C-7C9383DB5A9D}">
      <dgm:prSet/>
      <dgm:spPr/>
      <dgm:t>
        <a:bodyPr/>
        <a:lstStyle/>
        <a:p>
          <a:endParaRPr lang="pt-BR"/>
        </a:p>
      </dgm:t>
    </dgm:pt>
    <dgm:pt modelId="{1B67B933-6E75-4138-A339-854FEDA618FA}" type="sibTrans" cxnId="{44E5231A-9A68-4463-882C-7C9383DB5A9D}">
      <dgm:prSet/>
      <dgm:spPr/>
      <dgm:t>
        <a:bodyPr/>
        <a:lstStyle/>
        <a:p>
          <a:endParaRPr lang="pt-BR"/>
        </a:p>
      </dgm:t>
    </dgm:pt>
    <dgm:pt modelId="{C679FD24-80F0-4E90-85C4-96E15BC49FBE}">
      <dgm:prSet phldrT="[Texto]" custT="1">
        <dgm:style>
          <a:lnRef idx="2">
            <a:schemeClr val="accent4"/>
          </a:lnRef>
          <a:fillRef idx="1">
            <a:schemeClr val="lt1"/>
          </a:fillRef>
          <a:effectRef idx="0">
            <a:schemeClr val="accent4"/>
          </a:effectRef>
          <a:fontRef idx="minor">
            <a:schemeClr val="dk1"/>
          </a:fontRef>
        </dgm:style>
      </dgm:prSet>
      <dgm:spPr/>
      <dgm:t>
        <a:bodyPr/>
        <a:lstStyle/>
        <a:p>
          <a:r>
            <a:rPr lang="pt-BR" sz="1100" dirty="0" smtClean="0">
              <a:solidFill>
                <a:schemeClr val="tx1"/>
              </a:solidFill>
            </a:rPr>
            <a:t>Administração  Política e Gestão Pública</a:t>
          </a:r>
          <a:endParaRPr lang="pt-BR" sz="1100" dirty="0">
            <a:solidFill>
              <a:schemeClr val="tx1"/>
            </a:solidFill>
          </a:endParaRPr>
        </a:p>
      </dgm:t>
    </dgm:pt>
    <dgm:pt modelId="{B500E305-A5B2-4745-9E8B-BA3099BA3C61}" type="parTrans" cxnId="{37C088F2-7B3D-4D4C-8F3F-01B335319D14}">
      <dgm:prSet/>
      <dgm:spPr/>
      <dgm:t>
        <a:bodyPr/>
        <a:lstStyle/>
        <a:p>
          <a:endParaRPr lang="pt-BR"/>
        </a:p>
      </dgm:t>
    </dgm:pt>
    <dgm:pt modelId="{2E996779-E174-40F3-B355-801EB6937D14}" type="sibTrans" cxnId="{37C088F2-7B3D-4D4C-8F3F-01B335319D14}">
      <dgm:prSet/>
      <dgm:spPr/>
      <dgm:t>
        <a:bodyPr/>
        <a:lstStyle/>
        <a:p>
          <a:endParaRPr lang="pt-BR"/>
        </a:p>
      </dgm:t>
    </dgm:pt>
    <dgm:pt modelId="{769FBB75-A7D4-4B5C-9BBD-E6A4BBDC0448}">
      <dgm:prSet custT="1">
        <dgm:style>
          <a:lnRef idx="2">
            <a:schemeClr val="accent4"/>
          </a:lnRef>
          <a:fillRef idx="1">
            <a:schemeClr val="lt1"/>
          </a:fillRef>
          <a:effectRef idx="0">
            <a:schemeClr val="accent4"/>
          </a:effectRef>
          <a:fontRef idx="minor">
            <a:schemeClr val="dk1"/>
          </a:fontRef>
        </dgm:style>
      </dgm:prSet>
      <dgm:spPr/>
      <dgm:t>
        <a:bodyPr/>
        <a:lstStyle/>
        <a:p>
          <a:r>
            <a:rPr lang="pt-BR" sz="1100" dirty="0" smtClean="0">
              <a:solidFill>
                <a:schemeClr val="tx1"/>
              </a:solidFill>
            </a:rPr>
            <a:t>Arrecadação  e Repartição Tributária</a:t>
          </a:r>
          <a:endParaRPr lang="pt-BR" sz="1100" dirty="0">
            <a:solidFill>
              <a:schemeClr val="tx1"/>
            </a:solidFill>
          </a:endParaRPr>
        </a:p>
      </dgm:t>
    </dgm:pt>
    <dgm:pt modelId="{3CECB62B-37AC-4C3A-92C1-F851C41BC32F}" type="parTrans" cxnId="{F3DEDA14-CC83-4998-93BD-C658603D68D4}">
      <dgm:prSet/>
      <dgm:spPr/>
      <dgm:t>
        <a:bodyPr/>
        <a:lstStyle/>
        <a:p>
          <a:endParaRPr lang="pt-BR"/>
        </a:p>
      </dgm:t>
    </dgm:pt>
    <dgm:pt modelId="{67D0C27C-7AF3-41CD-81BC-A15B188B53E4}" type="sibTrans" cxnId="{F3DEDA14-CC83-4998-93BD-C658603D68D4}">
      <dgm:prSet/>
      <dgm:spPr/>
      <dgm:t>
        <a:bodyPr/>
        <a:lstStyle/>
        <a:p>
          <a:endParaRPr lang="pt-BR"/>
        </a:p>
      </dgm:t>
    </dgm:pt>
    <dgm:pt modelId="{CC82566A-6333-4E72-A13B-AB228A0C013F}">
      <dgm:prSet custT="1">
        <dgm:style>
          <a:lnRef idx="2">
            <a:schemeClr val="accent4"/>
          </a:lnRef>
          <a:fillRef idx="1">
            <a:schemeClr val="lt1"/>
          </a:fillRef>
          <a:effectRef idx="0">
            <a:schemeClr val="accent4"/>
          </a:effectRef>
          <a:fontRef idx="minor">
            <a:schemeClr val="dk1"/>
          </a:fontRef>
        </dgm:style>
      </dgm:prSet>
      <dgm:spPr/>
      <dgm:t>
        <a:bodyPr/>
        <a:lstStyle/>
        <a:p>
          <a:r>
            <a:rPr lang="pt-BR" sz="1100" dirty="0" smtClean="0">
              <a:solidFill>
                <a:schemeClr val="tx1"/>
              </a:solidFill>
            </a:rPr>
            <a:t>Representação e Participação Social</a:t>
          </a:r>
          <a:endParaRPr lang="pt-BR" sz="1100" dirty="0">
            <a:solidFill>
              <a:schemeClr val="tx1"/>
            </a:solidFill>
          </a:endParaRPr>
        </a:p>
      </dgm:t>
    </dgm:pt>
    <dgm:pt modelId="{5A70D94B-B2EA-41EC-88F0-725742C71915}" type="parTrans" cxnId="{6BF17770-C214-406E-860C-2C25FC99C628}">
      <dgm:prSet/>
      <dgm:spPr/>
      <dgm:t>
        <a:bodyPr/>
        <a:lstStyle/>
        <a:p>
          <a:endParaRPr lang="pt-BR"/>
        </a:p>
      </dgm:t>
    </dgm:pt>
    <dgm:pt modelId="{C689D23F-91A8-456F-A538-74A032578023}" type="sibTrans" cxnId="{6BF17770-C214-406E-860C-2C25FC99C628}">
      <dgm:prSet/>
      <dgm:spPr/>
      <dgm:t>
        <a:bodyPr/>
        <a:lstStyle/>
        <a:p>
          <a:endParaRPr lang="pt-BR"/>
        </a:p>
      </dgm:t>
    </dgm:pt>
    <dgm:pt modelId="{AFDD0116-0A5F-4D0F-AD2E-69115C5EC3E0}" type="pres">
      <dgm:prSet presAssocID="{1C48379F-87B6-43F9-BF92-B5C15519D51B}" presName="Name0" presStyleCnt="0">
        <dgm:presLayoutVars>
          <dgm:chMax val="1"/>
          <dgm:dir/>
          <dgm:animLvl val="ctr"/>
          <dgm:resizeHandles val="exact"/>
        </dgm:presLayoutVars>
      </dgm:prSet>
      <dgm:spPr/>
      <dgm:t>
        <a:bodyPr/>
        <a:lstStyle/>
        <a:p>
          <a:endParaRPr lang="pt-BR"/>
        </a:p>
      </dgm:t>
    </dgm:pt>
    <dgm:pt modelId="{45CA62DD-0FB2-4783-9CC7-E6ABEF3C352B}" type="pres">
      <dgm:prSet presAssocID="{31801DB1-CD4A-4DB4-9A40-B752C46406A6}" presName="centerShape" presStyleLbl="node0" presStyleIdx="0" presStyleCnt="1"/>
      <dgm:spPr>
        <a:prstGeom prst="roundRect">
          <a:avLst/>
        </a:prstGeom>
      </dgm:spPr>
      <dgm:t>
        <a:bodyPr/>
        <a:lstStyle/>
        <a:p>
          <a:endParaRPr lang="pt-BR"/>
        </a:p>
      </dgm:t>
    </dgm:pt>
    <dgm:pt modelId="{78015D15-3B7B-4543-BA72-1D489871917F}" type="pres">
      <dgm:prSet presAssocID="{2BE06806-D652-4A1C-99BD-ED32F2006A5F}" presName="node" presStyleLbl="node1" presStyleIdx="0" presStyleCnt="6" custScaleX="131164">
        <dgm:presLayoutVars>
          <dgm:bulletEnabled val="1"/>
        </dgm:presLayoutVars>
      </dgm:prSet>
      <dgm:spPr>
        <a:prstGeom prst="round2SameRect">
          <a:avLst/>
        </a:prstGeom>
      </dgm:spPr>
      <dgm:t>
        <a:bodyPr/>
        <a:lstStyle/>
        <a:p>
          <a:endParaRPr lang="pt-BR"/>
        </a:p>
      </dgm:t>
    </dgm:pt>
    <dgm:pt modelId="{30BE5AB7-56BB-410F-A39C-5C5D2F11D989}" type="pres">
      <dgm:prSet presAssocID="{2BE06806-D652-4A1C-99BD-ED32F2006A5F}" presName="dummy" presStyleCnt="0"/>
      <dgm:spPr/>
    </dgm:pt>
    <dgm:pt modelId="{3BB9E18E-5A9D-4383-A72C-6BADB1CBDC27}" type="pres">
      <dgm:prSet presAssocID="{9F4D0354-1149-46E5-8D71-99D457688F83}" presName="sibTrans" presStyleLbl="sibTrans2D1" presStyleIdx="0" presStyleCnt="6"/>
      <dgm:spPr/>
      <dgm:t>
        <a:bodyPr/>
        <a:lstStyle/>
        <a:p>
          <a:endParaRPr lang="pt-BR"/>
        </a:p>
      </dgm:t>
    </dgm:pt>
    <dgm:pt modelId="{9186F2DF-D806-4BDF-A28B-D8DBFFF33154}" type="pres">
      <dgm:prSet presAssocID="{949330CC-5817-42D9-95B9-71167D1139FE}" presName="node" presStyleLbl="node1" presStyleIdx="1" presStyleCnt="6" custScaleX="121768" custRadScaleRad="109858" custRadScaleInc="8160">
        <dgm:presLayoutVars>
          <dgm:bulletEnabled val="1"/>
        </dgm:presLayoutVars>
      </dgm:prSet>
      <dgm:spPr>
        <a:prstGeom prst="round2SameRect">
          <a:avLst/>
        </a:prstGeom>
      </dgm:spPr>
      <dgm:t>
        <a:bodyPr/>
        <a:lstStyle/>
        <a:p>
          <a:endParaRPr lang="pt-BR"/>
        </a:p>
      </dgm:t>
    </dgm:pt>
    <dgm:pt modelId="{227207A6-E3D6-453D-8E49-6A462F1F1A62}" type="pres">
      <dgm:prSet presAssocID="{949330CC-5817-42D9-95B9-71167D1139FE}" presName="dummy" presStyleCnt="0"/>
      <dgm:spPr/>
    </dgm:pt>
    <dgm:pt modelId="{13EAA1C1-49DE-4700-8515-22C5B3E1FFC9}" type="pres">
      <dgm:prSet presAssocID="{4FA34BBA-5537-48E8-A229-3183EAA7EF89}" presName="sibTrans" presStyleLbl="sibTrans2D1" presStyleIdx="1" presStyleCnt="6"/>
      <dgm:spPr/>
      <dgm:t>
        <a:bodyPr/>
        <a:lstStyle/>
        <a:p>
          <a:endParaRPr lang="pt-BR"/>
        </a:p>
      </dgm:t>
    </dgm:pt>
    <dgm:pt modelId="{21829155-ADF3-4B96-B7D3-98F0EE61E131}" type="pres">
      <dgm:prSet presAssocID="{CC82566A-6333-4E72-A13B-AB228A0C013F}" presName="node" presStyleLbl="node1" presStyleIdx="2" presStyleCnt="6" custScaleX="126011" custRadScaleRad="106319" custRadScaleInc="-6982">
        <dgm:presLayoutVars>
          <dgm:bulletEnabled val="1"/>
        </dgm:presLayoutVars>
      </dgm:prSet>
      <dgm:spPr>
        <a:prstGeom prst="round2SameRect">
          <a:avLst/>
        </a:prstGeom>
      </dgm:spPr>
      <dgm:t>
        <a:bodyPr/>
        <a:lstStyle/>
        <a:p>
          <a:endParaRPr lang="pt-BR"/>
        </a:p>
      </dgm:t>
    </dgm:pt>
    <dgm:pt modelId="{BC811A27-F1D0-42B1-ACE9-E8C50E72B7B7}" type="pres">
      <dgm:prSet presAssocID="{CC82566A-6333-4E72-A13B-AB228A0C013F}" presName="dummy" presStyleCnt="0"/>
      <dgm:spPr/>
    </dgm:pt>
    <dgm:pt modelId="{3A45F471-8E35-49AE-BBDB-D732B9728959}" type="pres">
      <dgm:prSet presAssocID="{C689D23F-91A8-456F-A538-74A032578023}" presName="sibTrans" presStyleLbl="sibTrans2D1" presStyleIdx="2" presStyleCnt="6"/>
      <dgm:spPr/>
      <dgm:t>
        <a:bodyPr/>
        <a:lstStyle/>
        <a:p>
          <a:endParaRPr lang="pt-BR"/>
        </a:p>
      </dgm:t>
    </dgm:pt>
    <dgm:pt modelId="{987A951C-8354-41A8-A767-96A5770EA537}" type="pres">
      <dgm:prSet presAssocID="{ACB1BD7F-CA5C-482E-BCF0-D5962272596D}" presName="node" presStyleLbl="node1" presStyleIdx="3" presStyleCnt="6" custScaleX="112623">
        <dgm:presLayoutVars>
          <dgm:bulletEnabled val="1"/>
        </dgm:presLayoutVars>
      </dgm:prSet>
      <dgm:spPr>
        <a:prstGeom prst="round2SameRect">
          <a:avLst/>
        </a:prstGeom>
      </dgm:spPr>
      <dgm:t>
        <a:bodyPr/>
        <a:lstStyle/>
        <a:p>
          <a:endParaRPr lang="pt-BR"/>
        </a:p>
      </dgm:t>
    </dgm:pt>
    <dgm:pt modelId="{3EA0AFEC-8C2B-491B-8719-83D831B211D3}" type="pres">
      <dgm:prSet presAssocID="{ACB1BD7F-CA5C-482E-BCF0-D5962272596D}" presName="dummy" presStyleCnt="0"/>
      <dgm:spPr/>
    </dgm:pt>
    <dgm:pt modelId="{A67E51B4-FEEF-4457-AB37-165F4585707D}" type="pres">
      <dgm:prSet presAssocID="{1B67B933-6E75-4138-A339-854FEDA618FA}" presName="sibTrans" presStyleLbl="sibTrans2D1" presStyleIdx="3" presStyleCnt="6"/>
      <dgm:spPr/>
      <dgm:t>
        <a:bodyPr/>
        <a:lstStyle/>
        <a:p>
          <a:endParaRPr lang="pt-BR"/>
        </a:p>
      </dgm:t>
    </dgm:pt>
    <dgm:pt modelId="{176CB2BD-4CA1-420C-AEAD-7F07B7583CCA}" type="pres">
      <dgm:prSet presAssocID="{C679FD24-80F0-4E90-85C4-96E15BC49FBE}" presName="node" presStyleLbl="node1" presStyleIdx="4" presStyleCnt="6" custScaleX="118077" custRadScaleRad="105116" custRadScaleInc="5191">
        <dgm:presLayoutVars>
          <dgm:bulletEnabled val="1"/>
        </dgm:presLayoutVars>
      </dgm:prSet>
      <dgm:spPr>
        <a:prstGeom prst="round2SameRect">
          <a:avLst/>
        </a:prstGeom>
      </dgm:spPr>
      <dgm:t>
        <a:bodyPr/>
        <a:lstStyle/>
        <a:p>
          <a:endParaRPr lang="pt-BR"/>
        </a:p>
      </dgm:t>
    </dgm:pt>
    <dgm:pt modelId="{E3063F21-0B25-475F-9EE9-EF5A445C9F6F}" type="pres">
      <dgm:prSet presAssocID="{C679FD24-80F0-4E90-85C4-96E15BC49FBE}" presName="dummy" presStyleCnt="0"/>
      <dgm:spPr/>
    </dgm:pt>
    <dgm:pt modelId="{3FA088CC-5F55-4A9D-BB68-404E9DDC9F5A}" type="pres">
      <dgm:prSet presAssocID="{2E996779-E174-40F3-B355-801EB6937D14}" presName="sibTrans" presStyleLbl="sibTrans2D1" presStyleIdx="4" presStyleCnt="6"/>
      <dgm:spPr/>
      <dgm:t>
        <a:bodyPr/>
        <a:lstStyle/>
        <a:p>
          <a:endParaRPr lang="pt-BR"/>
        </a:p>
      </dgm:t>
    </dgm:pt>
    <dgm:pt modelId="{09A344F8-F103-4626-95AB-91AF8F9A4EC4}" type="pres">
      <dgm:prSet presAssocID="{769FBB75-A7D4-4B5C-9BBD-E6A4BBDC0448}" presName="node" presStyleLbl="node1" presStyleIdx="5" presStyleCnt="6" custScaleX="109591" custRadScaleRad="108132" custRadScaleInc="-5686">
        <dgm:presLayoutVars>
          <dgm:bulletEnabled val="1"/>
        </dgm:presLayoutVars>
      </dgm:prSet>
      <dgm:spPr>
        <a:prstGeom prst="round2SameRect">
          <a:avLst/>
        </a:prstGeom>
      </dgm:spPr>
      <dgm:t>
        <a:bodyPr/>
        <a:lstStyle/>
        <a:p>
          <a:endParaRPr lang="pt-BR"/>
        </a:p>
      </dgm:t>
    </dgm:pt>
    <dgm:pt modelId="{9D59C1CE-06B2-4C07-A71B-63D3299B7206}" type="pres">
      <dgm:prSet presAssocID="{769FBB75-A7D4-4B5C-9BBD-E6A4BBDC0448}" presName="dummy" presStyleCnt="0"/>
      <dgm:spPr/>
    </dgm:pt>
    <dgm:pt modelId="{E821EB85-10FD-4E63-972E-004CBA9DE93F}" type="pres">
      <dgm:prSet presAssocID="{67D0C27C-7AF3-41CD-81BC-A15B188B53E4}" presName="sibTrans" presStyleLbl="sibTrans2D1" presStyleIdx="5" presStyleCnt="6"/>
      <dgm:spPr/>
      <dgm:t>
        <a:bodyPr/>
        <a:lstStyle/>
        <a:p>
          <a:endParaRPr lang="pt-BR"/>
        </a:p>
      </dgm:t>
    </dgm:pt>
  </dgm:ptLst>
  <dgm:cxnLst>
    <dgm:cxn modelId="{32A63F87-5567-4DB6-B651-F5F05B27B61B}" type="presOf" srcId="{1C48379F-87B6-43F9-BF92-B5C15519D51B}" destId="{AFDD0116-0A5F-4D0F-AD2E-69115C5EC3E0}" srcOrd="0" destOrd="0" presId="urn:microsoft.com/office/officeart/2005/8/layout/radial6"/>
    <dgm:cxn modelId="{822D09B4-D033-4625-B949-766DC1231661}" type="presOf" srcId="{C679FD24-80F0-4E90-85C4-96E15BC49FBE}" destId="{176CB2BD-4CA1-420C-AEAD-7F07B7583CCA}" srcOrd="0" destOrd="0" presId="urn:microsoft.com/office/officeart/2005/8/layout/radial6"/>
    <dgm:cxn modelId="{79108DBA-228F-4F84-A601-7F3E47BB8920}" type="presOf" srcId="{67D0C27C-7AF3-41CD-81BC-A15B188B53E4}" destId="{E821EB85-10FD-4E63-972E-004CBA9DE93F}" srcOrd="0" destOrd="0" presId="urn:microsoft.com/office/officeart/2005/8/layout/radial6"/>
    <dgm:cxn modelId="{D0956C35-A09A-4195-B47D-67DEADCC358D}" type="presOf" srcId="{2BE06806-D652-4A1C-99BD-ED32F2006A5F}" destId="{78015D15-3B7B-4543-BA72-1D489871917F}" srcOrd="0" destOrd="0" presId="urn:microsoft.com/office/officeart/2005/8/layout/radial6"/>
    <dgm:cxn modelId="{44E5231A-9A68-4463-882C-7C9383DB5A9D}" srcId="{31801DB1-CD4A-4DB4-9A40-B752C46406A6}" destId="{ACB1BD7F-CA5C-482E-BCF0-D5962272596D}" srcOrd="3" destOrd="0" parTransId="{F4DDEE12-A3AA-480D-AFF3-77350859D4FE}" sibTransId="{1B67B933-6E75-4138-A339-854FEDA618FA}"/>
    <dgm:cxn modelId="{84FF08F0-2719-488E-8283-3B5032924DA1}" type="presOf" srcId="{769FBB75-A7D4-4B5C-9BBD-E6A4BBDC0448}" destId="{09A344F8-F103-4626-95AB-91AF8F9A4EC4}" srcOrd="0" destOrd="0" presId="urn:microsoft.com/office/officeart/2005/8/layout/radial6"/>
    <dgm:cxn modelId="{6BF17770-C214-406E-860C-2C25FC99C628}" srcId="{31801DB1-CD4A-4DB4-9A40-B752C46406A6}" destId="{CC82566A-6333-4E72-A13B-AB228A0C013F}" srcOrd="2" destOrd="0" parTransId="{5A70D94B-B2EA-41EC-88F0-725742C71915}" sibTransId="{C689D23F-91A8-456F-A538-74A032578023}"/>
    <dgm:cxn modelId="{521E15A5-B968-4412-9245-0220B3785B9C}" srcId="{31801DB1-CD4A-4DB4-9A40-B752C46406A6}" destId="{2BE06806-D652-4A1C-99BD-ED32F2006A5F}" srcOrd="0" destOrd="0" parTransId="{48E9BEE1-8FAE-4924-9695-261DE7C16FA2}" sibTransId="{9F4D0354-1149-46E5-8D71-99D457688F83}"/>
    <dgm:cxn modelId="{0CBDBF56-EBA2-4D8E-952B-40D8E4FD3FA3}" type="presOf" srcId="{2E996779-E174-40F3-B355-801EB6937D14}" destId="{3FA088CC-5F55-4A9D-BB68-404E9DDC9F5A}" srcOrd="0" destOrd="0" presId="urn:microsoft.com/office/officeart/2005/8/layout/radial6"/>
    <dgm:cxn modelId="{FB52EB2F-9659-45D5-A356-A198AC87E783}" type="presOf" srcId="{31801DB1-CD4A-4DB4-9A40-B752C46406A6}" destId="{45CA62DD-0FB2-4783-9CC7-E6ABEF3C352B}" srcOrd="0" destOrd="0" presId="urn:microsoft.com/office/officeart/2005/8/layout/radial6"/>
    <dgm:cxn modelId="{75D42FD6-1F2A-4883-974E-5B1801FAA876}" type="presOf" srcId="{949330CC-5817-42D9-95B9-71167D1139FE}" destId="{9186F2DF-D806-4BDF-A28B-D8DBFFF33154}" srcOrd="0" destOrd="0" presId="urn:microsoft.com/office/officeart/2005/8/layout/radial6"/>
    <dgm:cxn modelId="{8D52E140-E66F-4D9C-B6BD-EF43B3A3D8B1}" type="presOf" srcId="{1B67B933-6E75-4138-A339-854FEDA618FA}" destId="{A67E51B4-FEEF-4457-AB37-165F4585707D}" srcOrd="0" destOrd="0" presId="urn:microsoft.com/office/officeart/2005/8/layout/radial6"/>
    <dgm:cxn modelId="{0A8DCCA2-B9E5-4C15-852B-66393066F4D9}" type="presOf" srcId="{C689D23F-91A8-456F-A538-74A032578023}" destId="{3A45F471-8E35-49AE-BBDB-D732B9728959}" srcOrd="0" destOrd="0" presId="urn:microsoft.com/office/officeart/2005/8/layout/radial6"/>
    <dgm:cxn modelId="{134AF313-CC19-4135-B2C4-1592F58AA201}" srcId="{1C48379F-87B6-43F9-BF92-B5C15519D51B}" destId="{31801DB1-CD4A-4DB4-9A40-B752C46406A6}" srcOrd="0" destOrd="0" parTransId="{267FE5F3-CEA1-4D99-8CFE-2C1EDEA79762}" sibTransId="{990E962E-11F0-4297-AB77-A89745ACFAA1}"/>
    <dgm:cxn modelId="{04B1A8DD-25AC-4DE4-8A66-FD011C348DA7}" type="presOf" srcId="{ACB1BD7F-CA5C-482E-BCF0-D5962272596D}" destId="{987A951C-8354-41A8-A767-96A5770EA537}" srcOrd="0" destOrd="0" presId="urn:microsoft.com/office/officeart/2005/8/layout/radial6"/>
    <dgm:cxn modelId="{6179BA35-DE02-41C6-81C1-8746306A3003}" type="presOf" srcId="{CC82566A-6333-4E72-A13B-AB228A0C013F}" destId="{21829155-ADF3-4B96-B7D3-98F0EE61E131}" srcOrd="0" destOrd="0" presId="urn:microsoft.com/office/officeart/2005/8/layout/radial6"/>
    <dgm:cxn modelId="{B174347A-C676-4904-9C5C-A1BB7C6C6091}" srcId="{31801DB1-CD4A-4DB4-9A40-B752C46406A6}" destId="{949330CC-5817-42D9-95B9-71167D1139FE}" srcOrd="1" destOrd="0" parTransId="{FF38EF19-63D3-4A0A-A846-0096ED20DA51}" sibTransId="{4FA34BBA-5537-48E8-A229-3183EAA7EF89}"/>
    <dgm:cxn modelId="{ED92C24B-3597-4002-858D-936BD3C41FB7}" type="presOf" srcId="{4FA34BBA-5537-48E8-A229-3183EAA7EF89}" destId="{13EAA1C1-49DE-4700-8515-22C5B3E1FFC9}" srcOrd="0" destOrd="0" presId="urn:microsoft.com/office/officeart/2005/8/layout/radial6"/>
    <dgm:cxn modelId="{37C088F2-7B3D-4D4C-8F3F-01B335319D14}" srcId="{31801DB1-CD4A-4DB4-9A40-B752C46406A6}" destId="{C679FD24-80F0-4E90-85C4-96E15BC49FBE}" srcOrd="4" destOrd="0" parTransId="{B500E305-A5B2-4745-9E8B-BA3099BA3C61}" sibTransId="{2E996779-E174-40F3-B355-801EB6937D14}"/>
    <dgm:cxn modelId="{58DFF832-69CE-4BC0-AB39-4F5C66FA1F8E}" type="presOf" srcId="{9F4D0354-1149-46E5-8D71-99D457688F83}" destId="{3BB9E18E-5A9D-4383-A72C-6BADB1CBDC27}" srcOrd="0" destOrd="0" presId="urn:microsoft.com/office/officeart/2005/8/layout/radial6"/>
    <dgm:cxn modelId="{F3DEDA14-CC83-4998-93BD-C658603D68D4}" srcId="{31801DB1-CD4A-4DB4-9A40-B752C46406A6}" destId="{769FBB75-A7D4-4B5C-9BBD-E6A4BBDC0448}" srcOrd="5" destOrd="0" parTransId="{3CECB62B-37AC-4C3A-92C1-F851C41BC32F}" sibTransId="{67D0C27C-7AF3-41CD-81BC-A15B188B53E4}"/>
    <dgm:cxn modelId="{E4E9E304-4078-4551-8780-FCAF905F6974}" type="presParOf" srcId="{AFDD0116-0A5F-4D0F-AD2E-69115C5EC3E0}" destId="{45CA62DD-0FB2-4783-9CC7-E6ABEF3C352B}" srcOrd="0" destOrd="0" presId="urn:microsoft.com/office/officeart/2005/8/layout/radial6"/>
    <dgm:cxn modelId="{98881D5D-D090-4E4E-8424-84F7628E46DF}" type="presParOf" srcId="{AFDD0116-0A5F-4D0F-AD2E-69115C5EC3E0}" destId="{78015D15-3B7B-4543-BA72-1D489871917F}" srcOrd="1" destOrd="0" presId="urn:microsoft.com/office/officeart/2005/8/layout/radial6"/>
    <dgm:cxn modelId="{AE364C1D-C504-4E1B-967C-671029B20C55}" type="presParOf" srcId="{AFDD0116-0A5F-4D0F-AD2E-69115C5EC3E0}" destId="{30BE5AB7-56BB-410F-A39C-5C5D2F11D989}" srcOrd="2" destOrd="0" presId="urn:microsoft.com/office/officeart/2005/8/layout/radial6"/>
    <dgm:cxn modelId="{64613E22-7E7C-442A-9B8B-7143B2DC4B07}" type="presParOf" srcId="{AFDD0116-0A5F-4D0F-AD2E-69115C5EC3E0}" destId="{3BB9E18E-5A9D-4383-A72C-6BADB1CBDC27}" srcOrd="3" destOrd="0" presId="urn:microsoft.com/office/officeart/2005/8/layout/radial6"/>
    <dgm:cxn modelId="{3DA0EFD7-9350-405A-BBA8-2476679AF163}" type="presParOf" srcId="{AFDD0116-0A5F-4D0F-AD2E-69115C5EC3E0}" destId="{9186F2DF-D806-4BDF-A28B-D8DBFFF33154}" srcOrd="4" destOrd="0" presId="urn:microsoft.com/office/officeart/2005/8/layout/radial6"/>
    <dgm:cxn modelId="{7E0B7816-F057-4482-920F-5AC8B0419577}" type="presParOf" srcId="{AFDD0116-0A5F-4D0F-AD2E-69115C5EC3E0}" destId="{227207A6-E3D6-453D-8E49-6A462F1F1A62}" srcOrd="5" destOrd="0" presId="urn:microsoft.com/office/officeart/2005/8/layout/radial6"/>
    <dgm:cxn modelId="{F8FF5D4F-443D-4E69-8B9C-FEF8E9F4BD46}" type="presParOf" srcId="{AFDD0116-0A5F-4D0F-AD2E-69115C5EC3E0}" destId="{13EAA1C1-49DE-4700-8515-22C5B3E1FFC9}" srcOrd="6" destOrd="0" presId="urn:microsoft.com/office/officeart/2005/8/layout/radial6"/>
    <dgm:cxn modelId="{3DCB3482-7DCA-4183-BFB6-B444820E03CF}" type="presParOf" srcId="{AFDD0116-0A5F-4D0F-AD2E-69115C5EC3E0}" destId="{21829155-ADF3-4B96-B7D3-98F0EE61E131}" srcOrd="7" destOrd="0" presId="urn:microsoft.com/office/officeart/2005/8/layout/radial6"/>
    <dgm:cxn modelId="{915CABED-7472-4F69-99F0-CC18991F00EA}" type="presParOf" srcId="{AFDD0116-0A5F-4D0F-AD2E-69115C5EC3E0}" destId="{BC811A27-F1D0-42B1-ACE9-E8C50E72B7B7}" srcOrd="8" destOrd="0" presId="urn:microsoft.com/office/officeart/2005/8/layout/radial6"/>
    <dgm:cxn modelId="{B0F57AC7-B18A-489A-93E6-539309BBBD40}" type="presParOf" srcId="{AFDD0116-0A5F-4D0F-AD2E-69115C5EC3E0}" destId="{3A45F471-8E35-49AE-BBDB-D732B9728959}" srcOrd="9" destOrd="0" presId="urn:microsoft.com/office/officeart/2005/8/layout/radial6"/>
    <dgm:cxn modelId="{23E3AA6F-FBC1-4D89-B7EE-0378880F354B}" type="presParOf" srcId="{AFDD0116-0A5F-4D0F-AD2E-69115C5EC3E0}" destId="{987A951C-8354-41A8-A767-96A5770EA537}" srcOrd="10" destOrd="0" presId="urn:microsoft.com/office/officeart/2005/8/layout/radial6"/>
    <dgm:cxn modelId="{484BB1E3-FA75-4256-9186-BA8FAD4AF6A9}" type="presParOf" srcId="{AFDD0116-0A5F-4D0F-AD2E-69115C5EC3E0}" destId="{3EA0AFEC-8C2B-491B-8719-83D831B211D3}" srcOrd="11" destOrd="0" presId="urn:microsoft.com/office/officeart/2005/8/layout/radial6"/>
    <dgm:cxn modelId="{C512ACEE-E18B-4E71-8DBA-976A68D85948}" type="presParOf" srcId="{AFDD0116-0A5F-4D0F-AD2E-69115C5EC3E0}" destId="{A67E51B4-FEEF-4457-AB37-165F4585707D}" srcOrd="12" destOrd="0" presId="urn:microsoft.com/office/officeart/2005/8/layout/radial6"/>
    <dgm:cxn modelId="{43AF2A39-D1B1-424E-B160-88D93298102D}" type="presParOf" srcId="{AFDD0116-0A5F-4D0F-AD2E-69115C5EC3E0}" destId="{176CB2BD-4CA1-420C-AEAD-7F07B7583CCA}" srcOrd="13" destOrd="0" presId="urn:microsoft.com/office/officeart/2005/8/layout/radial6"/>
    <dgm:cxn modelId="{C7C1986C-B09A-4FAB-A02C-32399944825D}" type="presParOf" srcId="{AFDD0116-0A5F-4D0F-AD2E-69115C5EC3E0}" destId="{E3063F21-0B25-475F-9EE9-EF5A445C9F6F}" srcOrd="14" destOrd="0" presId="urn:microsoft.com/office/officeart/2005/8/layout/radial6"/>
    <dgm:cxn modelId="{6E33290D-D98A-474C-91E4-C563733CB5D3}" type="presParOf" srcId="{AFDD0116-0A5F-4D0F-AD2E-69115C5EC3E0}" destId="{3FA088CC-5F55-4A9D-BB68-404E9DDC9F5A}" srcOrd="15" destOrd="0" presId="urn:microsoft.com/office/officeart/2005/8/layout/radial6"/>
    <dgm:cxn modelId="{BCCAF363-3474-4495-944C-82E1B5A7EA48}" type="presParOf" srcId="{AFDD0116-0A5F-4D0F-AD2E-69115C5EC3E0}" destId="{09A344F8-F103-4626-95AB-91AF8F9A4EC4}" srcOrd="16" destOrd="0" presId="urn:microsoft.com/office/officeart/2005/8/layout/radial6"/>
    <dgm:cxn modelId="{DAC1116E-1657-4111-9592-5958316897CE}" type="presParOf" srcId="{AFDD0116-0A5F-4D0F-AD2E-69115C5EC3E0}" destId="{9D59C1CE-06B2-4C07-A71B-63D3299B7206}" srcOrd="17" destOrd="0" presId="urn:microsoft.com/office/officeart/2005/8/layout/radial6"/>
    <dgm:cxn modelId="{6724B284-3789-4C1F-8BED-F4647D5D8530}" type="presParOf" srcId="{AFDD0116-0A5F-4D0F-AD2E-69115C5EC3E0}" destId="{E821EB85-10FD-4E63-972E-004CBA9DE93F}"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D9EA22-837B-4B07-9348-B841EC588EFB}">
      <dsp:nvSpPr>
        <dsp:cNvPr id="0" name=""/>
        <dsp:cNvSpPr/>
      </dsp:nvSpPr>
      <dsp:spPr>
        <a:xfrm>
          <a:off x="2144686" y="703031"/>
          <a:ext cx="2797994" cy="2653973"/>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solidFill>
                <a:schemeClr val="tx1"/>
              </a:solidFill>
            </a:rPr>
            <a:t>Conferências</a:t>
          </a:r>
          <a:endParaRPr lang="pt-BR" sz="2000" kern="1200" dirty="0">
            <a:solidFill>
              <a:schemeClr val="tx1"/>
            </a:solidFill>
          </a:endParaRPr>
        </a:p>
      </dsp:txBody>
      <dsp:txXfrm>
        <a:off x="2144686" y="703031"/>
        <a:ext cx="2797994" cy="2653973"/>
      </dsp:txXfrm>
    </dsp:sp>
    <dsp:sp modelId="{FF06B038-57D9-42B3-B839-1BAB835572FF}">
      <dsp:nvSpPr>
        <dsp:cNvPr id="0" name=""/>
        <dsp:cNvSpPr/>
      </dsp:nvSpPr>
      <dsp:spPr>
        <a:xfrm rot="5400000">
          <a:off x="5179350" y="631020"/>
          <a:ext cx="2653973" cy="279799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solidFill>
                <a:schemeClr val="tx1"/>
              </a:solidFill>
            </a:rPr>
            <a:t>Conselhos e Ouvidorias</a:t>
          </a:r>
          <a:endParaRPr lang="pt-BR" sz="2000" kern="1200" dirty="0">
            <a:solidFill>
              <a:schemeClr val="tx1"/>
            </a:solidFill>
          </a:endParaRPr>
        </a:p>
      </dsp:txBody>
      <dsp:txXfrm rot="5400000">
        <a:off x="5179350" y="631020"/>
        <a:ext cx="2653973" cy="2797994"/>
      </dsp:txXfrm>
    </dsp:sp>
    <dsp:sp modelId="{674FE623-8A77-400B-93E9-268EE40037D8}">
      <dsp:nvSpPr>
        <dsp:cNvPr id="0" name=""/>
        <dsp:cNvSpPr/>
      </dsp:nvSpPr>
      <dsp:spPr>
        <a:xfrm rot="10800000">
          <a:off x="5107339" y="3511328"/>
          <a:ext cx="2797994" cy="2653973"/>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t>Audiências e Consultas</a:t>
          </a:r>
          <a:endParaRPr lang="pt-BR" sz="2000" kern="1200" dirty="0"/>
        </a:p>
      </dsp:txBody>
      <dsp:txXfrm rot="10800000">
        <a:off x="5107339" y="3511328"/>
        <a:ext cx="2797994" cy="2653973"/>
      </dsp:txXfrm>
    </dsp:sp>
    <dsp:sp modelId="{99733240-D6C9-4450-A082-81BE054B21FF}">
      <dsp:nvSpPr>
        <dsp:cNvPr id="0" name=""/>
        <dsp:cNvSpPr/>
      </dsp:nvSpPr>
      <dsp:spPr>
        <a:xfrm rot="16200000">
          <a:off x="2227031" y="3428984"/>
          <a:ext cx="2653973" cy="279799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solidFill>
                <a:schemeClr val="tx1"/>
              </a:solidFill>
            </a:rPr>
            <a:t>Reuniões, comitês, </a:t>
          </a:r>
          <a:r>
            <a:rPr lang="pt-BR" sz="2000" kern="1200" dirty="0" err="1" smtClean="0">
              <a:solidFill>
                <a:schemeClr val="tx1"/>
              </a:solidFill>
            </a:rPr>
            <a:t>GTs</a:t>
          </a:r>
          <a:r>
            <a:rPr lang="pt-BR" sz="2000" kern="1200" dirty="0" smtClean="0">
              <a:solidFill>
                <a:schemeClr val="tx1"/>
              </a:solidFill>
            </a:rPr>
            <a:t> e mesas de negociação</a:t>
          </a:r>
          <a:endParaRPr lang="pt-BR" sz="2000" kern="1200" dirty="0">
            <a:solidFill>
              <a:schemeClr val="tx1"/>
            </a:solidFill>
          </a:endParaRPr>
        </a:p>
      </dsp:txBody>
      <dsp:txXfrm rot="16200000">
        <a:off x="2227031" y="3428984"/>
        <a:ext cx="2653973" cy="2797994"/>
      </dsp:txXfrm>
    </dsp:sp>
    <dsp:sp modelId="{D9FEC15E-F3CF-4301-AA13-8661D938F1CF}">
      <dsp:nvSpPr>
        <dsp:cNvPr id="0" name=""/>
        <dsp:cNvSpPr/>
      </dsp:nvSpPr>
      <dsp:spPr>
        <a:xfrm>
          <a:off x="4520950" y="2852933"/>
          <a:ext cx="864098" cy="774944"/>
        </a:xfrm>
        <a:prstGeom prst="circularArrow">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89AE8C47-6364-4284-923C-E6DA64787891}">
      <dsp:nvSpPr>
        <dsp:cNvPr id="0" name=""/>
        <dsp:cNvSpPr/>
      </dsp:nvSpPr>
      <dsp:spPr>
        <a:xfrm rot="10800000">
          <a:off x="4520950" y="3226680"/>
          <a:ext cx="864098" cy="774944"/>
        </a:xfrm>
        <a:prstGeom prst="circularArrow">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1EB85-10FD-4E63-972E-004CBA9DE93F}">
      <dsp:nvSpPr>
        <dsp:cNvPr id="0" name=""/>
        <dsp:cNvSpPr/>
      </dsp:nvSpPr>
      <dsp:spPr>
        <a:xfrm>
          <a:off x="2792173" y="453395"/>
          <a:ext cx="3144323" cy="3144323"/>
        </a:xfrm>
        <a:prstGeom prst="blockArc">
          <a:avLst>
            <a:gd name="adj1" fmla="val 12670988"/>
            <a:gd name="adj2" fmla="val 16514924"/>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A088CC-5F55-4A9D-BB68-404E9DDC9F5A}">
      <dsp:nvSpPr>
        <dsp:cNvPr id="0" name=""/>
        <dsp:cNvSpPr/>
      </dsp:nvSpPr>
      <dsp:spPr>
        <a:xfrm>
          <a:off x="2814638" y="415035"/>
          <a:ext cx="3144323" cy="3144323"/>
        </a:xfrm>
        <a:prstGeom prst="blockArc">
          <a:avLst>
            <a:gd name="adj1" fmla="val 8846505"/>
            <a:gd name="adj2" fmla="val 1257153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7E51B4-FEEF-4457-AB37-165F4585707D}">
      <dsp:nvSpPr>
        <dsp:cNvPr id="0" name=""/>
        <dsp:cNvSpPr/>
      </dsp:nvSpPr>
      <dsp:spPr>
        <a:xfrm>
          <a:off x="2843700" y="462420"/>
          <a:ext cx="3144323" cy="3144323"/>
        </a:xfrm>
        <a:prstGeom prst="blockArc">
          <a:avLst>
            <a:gd name="adj1" fmla="val 5200683"/>
            <a:gd name="adj2" fmla="val 8970875"/>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45F471-8E35-49AE-BBDB-D732B9728959}">
      <dsp:nvSpPr>
        <dsp:cNvPr id="0" name=""/>
        <dsp:cNvSpPr/>
      </dsp:nvSpPr>
      <dsp:spPr>
        <a:xfrm>
          <a:off x="3042097" y="463734"/>
          <a:ext cx="3144323" cy="3144323"/>
        </a:xfrm>
        <a:prstGeom prst="blockArc">
          <a:avLst>
            <a:gd name="adj1" fmla="val 1825712"/>
            <a:gd name="adj2" fmla="val 5644869"/>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EAA1C1-49DE-4700-8515-22C5B3E1FFC9}">
      <dsp:nvSpPr>
        <dsp:cNvPr id="0" name=""/>
        <dsp:cNvSpPr/>
      </dsp:nvSpPr>
      <dsp:spPr>
        <a:xfrm>
          <a:off x="3076796" y="407468"/>
          <a:ext cx="3144323" cy="3144323"/>
        </a:xfrm>
        <a:prstGeom prst="blockArc">
          <a:avLst>
            <a:gd name="adj1" fmla="val 19847883"/>
            <a:gd name="adj2" fmla="val 1973618"/>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9E18E-5A9D-4383-A72C-6BADB1CBDC27}">
      <dsp:nvSpPr>
        <dsp:cNvPr id="0" name=""/>
        <dsp:cNvSpPr/>
      </dsp:nvSpPr>
      <dsp:spPr>
        <a:xfrm>
          <a:off x="3101777" y="450512"/>
          <a:ext cx="3144323" cy="3144323"/>
        </a:xfrm>
        <a:prstGeom prst="blockArc">
          <a:avLst>
            <a:gd name="adj1" fmla="val 15821052"/>
            <a:gd name="adj2" fmla="val 19736534"/>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CA62DD-0FB2-4783-9CC7-E6ABEF3C352B}">
      <dsp:nvSpPr>
        <dsp:cNvPr id="0" name=""/>
        <dsp:cNvSpPr/>
      </dsp:nvSpPr>
      <dsp:spPr>
        <a:xfrm>
          <a:off x="3799052" y="1326151"/>
          <a:ext cx="1411697" cy="1411697"/>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b="1" kern="1200" dirty="0" smtClean="0">
              <a:solidFill>
                <a:schemeClr val="tx1"/>
              </a:solidFill>
            </a:rPr>
            <a:t>DESEMPENHO INSTITUCIONAL,</a:t>
          </a:r>
        </a:p>
        <a:p>
          <a:pPr lvl="0" algn="ctr" defTabSz="400050">
            <a:lnSpc>
              <a:spcPct val="90000"/>
            </a:lnSpc>
            <a:spcBef>
              <a:spcPct val="0"/>
            </a:spcBef>
            <a:spcAft>
              <a:spcPct val="35000"/>
            </a:spcAft>
          </a:pPr>
          <a:r>
            <a:rPr lang="pt-BR" sz="900" b="1" kern="1200" dirty="0" smtClean="0">
              <a:solidFill>
                <a:schemeClr val="tx1"/>
              </a:solidFill>
            </a:rPr>
            <a:t>IMPLEMENTAÇÃO DE POLÍTICAS PÚBLICAS,</a:t>
          </a:r>
        </a:p>
        <a:p>
          <a:pPr lvl="0" algn="ctr" defTabSz="400050">
            <a:lnSpc>
              <a:spcPct val="90000"/>
            </a:lnSpc>
            <a:spcBef>
              <a:spcPct val="0"/>
            </a:spcBef>
            <a:spcAft>
              <a:spcPct val="35000"/>
            </a:spcAft>
          </a:pPr>
          <a:r>
            <a:rPr lang="pt-BR" sz="900" b="1" kern="1200" dirty="0" smtClean="0">
              <a:solidFill>
                <a:schemeClr val="tx1"/>
              </a:solidFill>
            </a:rPr>
            <a:t>EFICIÊNCIA, EFICÁCIA, </a:t>
          </a:r>
          <a:r>
            <a:rPr lang="pt-BR" sz="900" b="1" kern="1200" dirty="0" smtClean="0">
              <a:solidFill>
                <a:schemeClr val="tx1"/>
              </a:solidFill>
            </a:rPr>
            <a:t>EFETIVIDADE</a:t>
          </a:r>
          <a:endParaRPr lang="pt-BR" sz="900" b="1" kern="1200" dirty="0">
            <a:solidFill>
              <a:schemeClr val="tx1"/>
            </a:solidFill>
          </a:endParaRPr>
        </a:p>
      </dsp:txBody>
      <dsp:txXfrm>
        <a:off x="3799052" y="1326151"/>
        <a:ext cx="1411697" cy="1411697"/>
      </dsp:txXfrm>
    </dsp:sp>
    <dsp:sp modelId="{78015D15-3B7B-4543-BA72-1D489871917F}">
      <dsp:nvSpPr>
        <dsp:cNvPr id="0" name=""/>
        <dsp:cNvSpPr/>
      </dsp:nvSpPr>
      <dsp:spPr>
        <a:xfrm>
          <a:off x="3856828" y="1319"/>
          <a:ext cx="1296147" cy="988188"/>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tx1"/>
              </a:solidFill>
            </a:rPr>
            <a:t>Formulação e Planejamento Governamental</a:t>
          </a:r>
          <a:endParaRPr lang="pt-BR" sz="1100" kern="1200" dirty="0">
            <a:solidFill>
              <a:schemeClr val="tx1"/>
            </a:solidFill>
          </a:endParaRPr>
        </a:p>
      </dsp:txBody>
      <dsp:txXfrm>
        <a:off x="3856828" y="1319"/>
        <a:ext cx="1296147" cy="988188"/>
      </dsp:txXfrm>
    </dsp:sp>
    <dsp:sp modelId="{9186F2DF-D806-4BDF-A28B-D8DBFFF33154}">
      <dsp:nvSpPr>
        <dsp:cNvPr id="0" name=""/>
        <dsp:cNvSpPr/>
      </dsp:nvSpPr>
      <dsp:spPr>
        <a:xfrm>
          <a:off x="5388603" y="735851"/>
          <a:ext cx="1203297" cy="988188"/>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err="1" smtClean="0">
              <a:solidFill>
                <a:schemeClr val="tx1"/>
              </a:solidFill>
            </a:rPr>
            <a:t>Orçamentação</a:t>
          </a:r>
          <a:r>
            <a:rPr lang="pt-BR" sz="1100" kern="1200" dirty="0" smtClean="0">
              <a:solidFill>
                <a:schemeClr val="tx1"/>
              </a:solidFill>
            </a:rPr>
            <a:t>  e Programação </a:t>
          </a:r>
          <a:r>
            <a:rPr lang="pt-BR" sz="1100" kern="1200" dirty="0" smtClean="0">
              <a:solidFill>
                <a:schemeClr val="tx1"/>
              </a:solidFill>
            </a:rPr>
            <a:t>Financeira</a:t>
          </a:r>
          <a:endParaRPr lang="pt-BR" sz="1100" kern="1200" dirty="0">
            <a:solidFill>
              <a:schemeClr val="tx1"/>
            </a:solidFill>
          </a:endParaRPr>
        </a:p>
      </dsp:txBody>
      <dsp:txXfrm>
        <a:off x="5388603" y="735851"/>
        <a:ext cx="1203297" cy="988188"/>
      </dsp:txXfrm>
    </dsp:sp>
    <dsp:sp modelId="{21829155-ADF3-4B96-B7D3-98F0EE61E131}">
      <dsp:nvSpPr>
        <dsp:cNvPr id="0" name=""/>
        <dsp:cNvSpPr/>
      </dsp:nvSpPr>
      <dsp:spPr>
        <a:xfrm>
          <a:off x="5316586" y="2320026"/>
          <a:ext cx="1245226" cy="988188"/>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tx1"/>
              </a:solidFill>
            </a:rPr>
            <a:t>Representação e Participação Social</a:t>
          </a:r>
          <a:endParaRPr lang="pt-BR" sz="1100" kern="1200" dirty="0">
            <a:solidFill>
              <a:schemeClr val="tx1"/>
            </a:solidFill>
          </a:endParaRPr>
        </a:p>
      </dsp:txBody>
      <dsp:txXfrm>
        <a:off x="5316586" y="2320026"/>
        <a:ext cx="1245226" cy="988188"/>
      </dsp:txXfrm>
    </dsp:sp>
    <dsp:sp modelId="{987A951C-8354-41A8-A767-96A5770EA537}">
      <dsp:nvSpPr>
        <dsp:cNvPr id="0" name=""/>
        <dsp:cNvSpPr/>
      </dsp:nvSpPr>
      <dsp:spPr>
        <a:xfrm>
          <a:off x="3948438" y="3074492"/>
          <a:ext cx="1112927" cy="988188"/>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tx1"/>
              </a:solidFill>
            </a:rPr>
            <a:t>Controles Interno e Externo do Estado</a:t>
          </a:r>
          <a:endParaRPr lang="pt-BR" sz="1100" kern="1200" dirty="0">
            <a:solidFill>
              <a:schemeClr val="tx1"/>
            </a:solidFill>
          </a:endParaRPr>
        </a:p>
      </dsp:txBody>
      <dsp:txXfrm>
        <a:off x="3948438" y="3074492"/>
        <a:ext cx="1112927" cy="988188"/>
      </dsp:txXfrm>
    </dsp:sp>
    <dsp:sp modelId="{176CB2BD-4CA1-420C-AEAD-7F07B7583CCA}">
      <dsp:nvSpPr>
        <dsp:cNvPr id="0" name=""/>
        <dsp:cNvSpPr/>
      </dsp:nvSpPr>
      <dsp:spPr>
        <a:xfrm>
          <a:off x="2508283" y="2320027"/>
          <a:ext cx="1166823" cy="988188"/>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tx1"/>
              </a:solidFill>
            </a:rPr>
            <a:t>Administração  Política e Gestão Pública</a:t>
          </a:r>
          <a:endParaRPr lang="pt-BR" sz="1100" kern="1200" dirty="0">
            <a:solidFill>
              <a:schemeClr val="tx1"/>
            </a:solidFill>
          </a:endParaRPr>
        </a:p>
      </dsp:txBody>
      <dsp:txXfrm>
        <a:off x="2508283" y="2320027"/>
        <a:ext cx="1166823" cy="988188"/>
      </dsp:txXfrm>
    </dsp:sp>
    <dsp:sp modelId="{09A344F8-F103-4626-95AB-91AF8F9A4EC4}">
      <dsp:nvSpPr>
        <dsp:cNvPr id="0" name=""/>
        <dsp:cNvSpPr/>
      </dsp:nvSpPr>
      <dsp:spPr>
        <a:xfrm>
          <a:off x="2508276" y="735856"/>
          <a:ext cx="1082965" cy="988188"/>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tx1"/>
              </a:solidFill>
            </a:rPr>
            <a:t>Arrecadação  e Repartição Tributária</a:t>
          </a:r>
          <a:endParaRPr lang="pt-BR" sz="1100" kern="1200" dirty="0">
            <a:solidFill>
              <a:schemeClr val="tx1"/>
            </a:solidFill>
          </a:endParaRPr>
        </a:p>
      </dsp:txBody>
      <dsp:txXfrm>
        <a:off x="2508276" y="735856"/>
        <a:ext cx="1082965" cy="988188"/>
      </dsp:txXfrm>
    </dsp:sp>
  </dsp:spTree>
</dsp:drawing>
</file>

<file path=ppt/diagrams/layout1.xml><?xml version="1.0" encoding="utf-8"?>
<dgm:layoutDef xmlns:dgm="http://schemas.openxmlformats.org/drawingml/2006/diagram" xmlns:a="http://schemas.openxmlformats.org/drawingml/2006/main" uniqueId="urn:microsoft.com/office/officeart/2005/8/layout/cycle4#7">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38798" cy="523933"/>
          </a:xfrm>
          <a:prstGeom prst="rect">
            <a:avLst/>
          </a:prstGeom>
          <a:noFill/>
          <a:ln w="9525">
            <a:noFill/>
            <a:miter lim="800000"/>
            <a:headEnd/>
            <a:tailEnd/>
          </a:ln>
        </p:spPr>
        <p:txBody>
          <a:bodyPr vert="horz" wrap="square" lIns="76531" tIns="38266" rIns="76531" bIns="38266" numCol="1" anchor="t" anchorCtr="0" compatLnSpc="1">
            <a:prstTxWarp prst="textNoShape">
              <a:avLst/>
            </a:prstTxWarp>
          </a:bodyPr>
          <a:lstStyle>
            <a:lvl1pPr algn="l"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endParaRPr lang="pt-BR"/>
          </a:p>
        </p:txBody>
      </p:sp>
      <p:sp>
        <p:nvSpPr>
          <p:cNvPr id="59395" name="Rectangle 3"/>
          <p:cNvSpPr>
            <a:spLocks noGrp="1" noChangeArrowheads="1"/>
          </p:cNvSpPr>
          <p:nvPr>
            <p:ph type="dt" sz="quarter" idx="1"/>
          </p:nvPr>
        </p:nvSpPr>
        <p:spPr bwMode="auto">
          <a:xfrm>
            <a:off x="3865175" y="0"/>
            <a:ext cx="2938797" cy="523933"/>
          </a:xfrm>
          <a:prstGeom prst="rect">
            <a:avLst/>
          </a:prstGeom>
          <a:noFill/>
          <a:ln w="9525">
            <a:noFill/>
            <a:miter lim="800000"/>
            <a:headEnd/>
            <a:tailEnd/>
          </a:ln>
        </p:spPr>
        <p:txBody>
          <a:bodyPr vert="horz" wrap="square" lIns="76531" tIns="38266" rIns="76531" bIns="38266" numCol="1" anchor="t" anchorCtr="0" compatLnSpc="1">
            <a:prstTxWarp prst="textNoShape">
              <a:avLst/>
            </a:prstTxWarp>
          </a:bodyPr>
          <a:lstStyle>
            <a:lvl1pPr algn="r"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fld id="{C1C36699-58D6-40B8-B5F0-FD80561E83EB}" type="datetimeFigureOut">
              <a:rPr lang="pt-BR"/>
              <a:pPr>
                <a:defRPr/>
              </a:pPr>
              <a:t>06/04/2013</a:t>
            </a:fld>
            <a:endParaRPr lang="pt-BR"/>
          </a:p>
        </p:txBody>
      </p:sp>
      <p:sp>
        <p:nvSpPr>
          <p:cNvPr id="59396" name="Rectangle 4"/>
          <p:cNvSpPr>
            <a:spLocks noGrp="1" noChangeArrowheads="1"/>
          </p:cNvSpPr>
          <p:nvPr>
            <p:ph type="ftr" sz="quarter" idx="2"/>
          </p:nvPr>
        </p:nvSpPr>
        <p:spPr bwMode="auto">
          <a:xfrm>
            <a:off x="0" y="9367667"/>
            <a:ext cx="2938798" cy="519199"/>
          </a:xfrm>
          <a:prstGeom prst="rect">
            <a:avLst/>
          </a:prstGeom>
          <a:noFill/>
          <a:ln w="9525">
            <a:noFill/>
            <a:miter lim="800000"/>
            <a:headEnd/>
            <a:tailEnd/>
          </a:ln>
        </p:spPr>
        <p:txBody>
          <a:bodyPr vert="horz" wrap="square" lIns="76531" tIns="38266" rIns="76531" bIns="38266" numCol="1" anchor="b" anchorCtr="0" compatLnSpc="1">
            <a:prstTxWarp prst="textNoShape">
              <a:avLst/>
            </a:prstTxWarp>
          </a:bodyPr>
          <a:lstStyle>
            <a:lvl1pPr algn="l"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endParaRPr lang="pt-BR"/>
          </a:p>
        </p:txBody>
      </p:sp>
      <p:sp>
        <p:nvSpPr>
          <p:cNvPr id="59397" name="Rectangle 5"/>
          <p:cNvSpPr>
            <a:spLocks noGrp="1" noChangeArrowheads="1"/>
          </p:cNvSpPr>
          <p:nvPr>
            <p:ph type="sldNum" sz="quarter" idx="3"/>
          </p:nvPr>
        </p:nvSpPr>
        <p:spPr bwMode="auto">
          <a:xfrm>
            <a:off x="3865175" y="9367667"/>
            <a:ext cx="2938797" cy="519199"/>
          </a:xfrm>
          <a:prstGeom prst="rect">
            <a:avLst/>
          </a:prstGeom>
          <a:noFill/>
          <a:ln w="9525">
            <a:noFill/>
            <a:miter lim="800000"/>
            <a:headEnd/>
            <a:tailEnd/>
          </a:ln>
        </p:spPr>
        <p:txBody>
          <a:bodyPr vert="horz" wrap="square" lIns="76531" tIns="38266" rIns="76531" bIns="38266" numCol="1" anchor="b" anchorCtr="0" compatLnSpc="1">
            <a:prstTxWarp prst="textNoShape">
              <a:avLst/>
            </a:prstTxWarp>
          </a:bodyPr>
          <a:lstStyle>
            <a:lvl1pPr algn="r"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fld id="{CD371500-95FF-4CBF-90E3-CD5713A84EC5}" type="slidenum">
              <a:rPr lang="pt-BR"/>
              <a:pPr>
                <a:defRPr/>
              </a:pPr>
              <a:t>‹nº›</a:t>
            </a:fld>
            <a:endParaRPr lang="pt-BR"/>
          </a:p>
        </p:txBody>
      </p:sp>
    </p:spTree>
    <p:extLst>
      <p:ext uri="{BB962C8B-B14F-4D97-AF65-F5344CB8AC3E}">
        <p14:creationId xmlns="" xmlns:p14="http://schemas.microsoft.com/office/powerpoint/2010/main" val="107650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38798" cy="523933"/>
          </a:xfrm>
          <a:prstGeom prst="rect">
            <a:avLst/>
          </a:prstGeom>
          <a:noFill/>
          <a:ln w="9525">
            <a:noFill/>
            <a:miter lim="800000"/>
            <a:headEnd/>
            <a:tailEnd/>
          </a:ln>
        </p:spPr>
        <p:txBody>
          <a:bodyPr vert="horz" wrap="square" lIns="76531" tIns="38266" rIns="76531" bIns="38266" numCol="1" anchor="t" anchorCtr="0" compatLnSpc="1">
            <a:prstTxWarp prst="textNoShape">
              <a:avLst/>
            </a:prstTxWarp>
          </a:bodyPr>
          <a:lstStyle>
            <a:lvl1pPr algn="l"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endParaRPr lang="pt-BR"/>
          </a:p>
        </p:txBody>
      </p:sp>
      <p:sp>
        <p:nvSpPr>
          <p:cNvPr id="39939" name="Rectangle 3"/>
          <p:cNvSpPr>
            <a:spLocks noGrp="1" noChangeArrowheads="1"/>
          </p:cNvSpPr>
          <p:nvPr>
            <p:ph type="dt" idx="1"/>
          </p:nvPr>
        </p:nvSpPr>
        <p:spPr bwMode="auto">
          <a:xfrm>
            <a:off x="3865175" y="0"/>
            <a:ext cx="2938797" cy="523933"/>
          </a:xfrm>
          <a:prstGeom prst="rect">
            <a:avLst/>
          </a:prstGeom>
          <a:noFill/>
          <a:ln w="9525">
            <a:noFill/>
            <a:miter lim="800000"/>
            <a:headEnd/>
            <a:tailEnd/>
          </a:ln>
        </p:spPr>
        <p:txBody>
          <a:bodyPr vert="horz" wrap="square" lIns="76531" tIns="38266" rIns="76531" bIns="38266" numCol="1" anchor="t" anchorCtr="0" compatLnSpc="1">
            <a:prstTxWarp prst="textNoShape">
              <a:avLst/>
            </a:prstTxWarp>
          </a:bodyPr>
          <a:lstStyle>
            <a:lvl1pPr algn="r"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fld id="{4EA302BC-FF97-4312-8E43-E9B51E24CEC1}" type="datetimeFigureOut">
              <a:rPr lang="pt-BR"/>
              <a:pPr>
                <a:defRPr/>
              </a:pPr>
              <a:t>06/04/2013</a:t>
            </a:fld>
            <a:endParaRPr lang="pt-BR"/>
          </a:p>
        </p:txBody>
      </p:sp>
      <p:sp>
        <p:nvSpPr>
          <p:cNvPr id="43012" name="Rectangle 4"/>
          <p:cNvSpPr>
            <a:spLocks noGrp="1" noRot="1" noChangeAspect="1" noChangeArrowheads="1" noTextEdit="1"/>
          </p:cNvSpPr>
          <p:nvPr>
            <p:ph type="sldImg" idx="2"/>
          </p:nvPr>
        </p:nvSpPr>
        <p:spPr bwMode="auto">
          <a:xfrm>
            <a:off x="762000" y="749300"/>
            <a:ext cx="5300663" cy="3670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1120" y="4720131"/>
            <a:ext cx="4938571" cy="4412399"/>
          </a:xfrm>
          <a:prstGeom prst="rect">
            <a:avLst/>
          </a:prstGeom>
          <a:noFill/>
          <a:ln w="9525">
            <a:noFill/>
            <a:miter lim="800000"/>
            <a:headEnd/>
            <a:tailEnd/>
          </a:ln>
        </p:spPr>
        <p:txBody>
          <a:bodyPr vert="horz" wrap="square" lIns="76531" tIns="38266" rIns="76531" bIns="38266"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39942" name="Rectangle 6"/>
          <p:cNvSpPr>
            <a:spLocks noGrp="1" noChangeArrowheads="1"/>
          </p:cNvSpPr>
          <p:nvPr>
            <p:ph type="ftr" sz="quarter" idx="4"/>
          </p:nvPr>
        </p:nvSpPr>
        <p:spPr bwMode="auto">
          <a:xfrm>
            <a:off x="0" y="9367667"/>
            <a:ext cx="2938798" cy="519199"/>
          </a:xfrm>
          <a:prstGeom prst="rect">
            <a:avLst/>
          </a:prstGeom>
          <a:noFill/>
          <a:ln w="9525">
            <a:noFill/>
            <a:miter lim="800000"/>
            <a:headEnd/>
            <a:tailEnd/>
          </a:ln>
        </p:spPr>
        <p:txBody>
          <a:bodyPr vert="horz" wrap="square" lIns="76531" tIns="38266" rIns="76531" bIns="38266" numCol="1" anchor="b" anchorCtr="0" compatLnSpc="1">
            <a:prstTxWarp prst="textNoShape">
              <a:avLst/>
            </a:prstTxWarp>
          </a:bodyPr>
          <a:lstStyle>
            <a:lvl1pPr algn="l"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endParaRPr lang="pt-BR"/>
          </a:p>
        </p:txBody>
      </p:sp>
      <p:sp>
        <p:nvSpPr>
          <p:cNvPr id="39943" name="Rectangle 7"/>
          <p:cNvSpPr>
            <a:spLocks noGrp="1" noChangeArrowheads="1"/>
          </p:cNvSpPr>
          <p:nvPr>
            <p:ph type="sldNum" sz="quarter" idx="5"/>
          </p:nvPr>
        </p:nvSpPr>
        <p:spPr bwMode="auto">
          <a:xfrm>
            <a:off x="3865175" y="9367667"/>
            <a:ext cx="2938797" cy="519199"/>
          </a:xfrm>
          <a:prstGeom prst="rect">
            <a:avLst/>
          </a:prstGeom>
          <a:noFill/>
          <a:ln w="9525">
            <a:noFill/>
            <a:miter lim="800000"/>
            <a:headEnd/>
            <a:tailEnd/>
          </a:ln>
        </p:spPr>
        <p:txBody>
          <a:bodyPr vert="horz" wrap="square" lIns="76531" tIns="38266" rIns="76531" bIns="38266" numCol="1" anchor="b" anchorCtr="0" compatLnSpc="1">
            <a:prstTxWarp prst="textNoShape">
              <a:avLst/>
            </a:prstTxWarp>
          </a:bodyPr>
          <a:lstStyle>
            <a:lvl1pPr algn="r" defTabSz="768663" eaLnBrk="0" hangingPunct="0">
              <a:defRPr sz="1000" b="0">
                <a:solidFill>
                  <a:schemeClr val="tx1"/>
                </a:solidFill>
                <a:latin typeface="Arial" charset="0"/>
                <a:ea typeface="ＭＳ Ｐゴシック" pitchFamily="32" charset="0"/>
                <a:cs typeface="ＭＳ Ｐゴシック" pitchFamily="32" charset="0"/>
              </a:defRPr>
            </a:lvl1pPr>
          </a:lstStyle>
          <a:p>
            <a:pPr>
              <a:defRPr/>
            </a:pPr>
            <a:fld id="{11404AA6-28CD-4D0C-98DC-BB053F1B7681}" type="slidenum">
              <a:rPr lang="pt-BR"/>
              <a:pPr>
                <a:defRPr/>
              </a:pPr>
              <a:t>‹nº›</a:t>
            </a:fld>
            <a:endParaRPr lang="pt-BR"/>
          </a:p>
        </p:txBody>
      </p:sp>
    </p:spTree>
    <p:extLst>
      <p:ext uri="{BB962C8B-B14F-4D97-AF65-F5344CB8AC3E}">
        <p14:creationId xmlns="" xmlns:p14="http://schemas.microsoft.com/office/powerpoint/2010/main" val="2155143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722313" y="739775"/>
            <a:ext cx="5346700" cy="3702050"/>
          </a:xfrm>
          <a:ln/>
        </p:spPr>
      </p:sp>
      <p:sp>
        <p:nvSpPr>
          <p:cNvPr id="57347"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a:ln/>
        </p:spPr>
      </p:sp>
      <p:sp>
        <p:nvSpPr>
          <p:cNvPr id="58371" name="Espaço Reservado para Anotaçõ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58372" name="Espaço Reservado para Número de Slid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D9DCDB7E-5705-4C18-9D63-51A3544C5FE8}" type="slidenum">
              <a:rPr lang="pt-BR" sz="1000" b="0">
                <a:solidFill>
                  <a:schemeClr val="tx1"/>
                </a:solidFill>
                <a:latin typeface="Arial" charset="0"/>
              </a:rPr>
              <a:pPr/>
              <a:t>27</a:t>
            </a:fld>
            <a:endParaRPr lang="pt-BR" sz="1000" b="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a:ln/>
        </p:spPr>
      </p:sp>
      <p:sp>
        <p:nvSpPr>
          <p:cNvPr id="59395" name="Espaço Reservado para Anotaçõ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59396" name="Espaço Reservado para Número de Slid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3C4A303D-FED1-4E68-AF42-528586FBE425}" type="slidenum">
              <a:rPr lang="pt-BR" sz="1000" b="0">
                <a:solidFill>
                  <a:schemeClr val="tx1"/>
                </a:solidFill>
                <a:latin typeface="Arial" charset="0"/>
              </a:rPr>
              <a:pPr/>
              <a:t>28</a:t>
            </a:fld>
            <a:endParaRPr lang="pt-BR" sz="1000" b="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722313" y="739775"/>
            <a:ext cx="5346700" cy="3702050"/>
          </a:xfrm>
          <a:ln/>
        </p:spPr>
      </p:sp>
      <p:sp>
        <p:nvSpPr>
          <p:cNvPr id="60419"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a:ln/>
        </p:spPr>
      </p:sp>
      <p:sp>
        <p:nvSpPr>
          <p:cNvPr id="61443" name="Espaço Reservado para Anotaçõ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mtClean="0"/>
          </a:p>
        </p:txBody>
      </p:sp>
      <p:sp>
        <p:nvSpPr>
          <p:cNvPr id="61444" name="Espaço Reservado para Número de Slid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218E3349-2BD4-4BE6-81A2-9DC55EDB64F3}" type="slidenum">
              <a:rPr lang="pt-BR" sz="1000" b="0">
                <a:solidFill>
                  <a:schemeClr val="tx1"/>
                </a:solidFill>
                <a:latin typeface="Arial" charset="0"/>
              </a:rPr>
              <a:pPr/>
              <a:t>31</a:t>
            </a:fld>
            <a:endParaRPr lang="pt-BR" sz="1000" b="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a:ln/>
        </p:spPr>
      </p:sp>
      <p:sp>
        <p:nvSpPr>
          <p:cNvPr id="62467" name="Espaço Reservado para Anotaçõ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dirty="0" smtClean="0"/>
          </a:p>
        </p:txBody>
      </p:sp>
      <p:sp>
        <p:nvSpPr>
          <p:cNvPr id="62468" name="Espaço Reservado para Número de Slid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31270172-7779-4441-B900-351C188B26D1}" type="slidenum">
              <a:rPr lang="pt-BR" sz="1000" b="0">
                <a:solidFill>
                  <a:schemeClr val="tx1"/>
                </a:solidFill>
                <a:latin typeface="Arial" charset="0"/>
              </a:rPr>
              <a:pPr/>
              <a:t>32</a:t>
            </a:fld>
            <a:endParaRPr lang="pt-BR" sz="1000" b="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pt-BR" dirty="0" smtClean="0"/>
              <a:t>No Brasil, os investimentos em infraestrutura ganharam uma nova dimensão com o lançamento do Programa de Aceleração do Crescimento (PAC).</a:t>
            </a:r>
          </a:p>
          <a:p>
            <a:r>
              <a:rPr lang="pt-BR" dirty="0" smtClean="0"/>
              <a:t>Criado em 2007, no segundo mandato do presidente Lula (2007-2010), o PAC promoveu a retomada do planejamento e execução de grandes obras de infraestrutura social, urbana, logística e energética do país.</a:t>
            </a:r>
          </a:p>
          <a:p>
            <a:r>
              <a:rPr lang="pt-BR" dirty="0" smtClean="0"/>
              <a:t>Pensado como um plano estratégico de resgate do planejamento e de retomada dos investimentos em setores estruturantes do país, o PAC contribuiu de maneira decisiva para se consolidar no Brasil uma nova maneira de realizar grandes empreendimentos capazes de promover uma grande transformação estrutural no país. </a:t>
            </a:r>
          </a:p>
          <a:p>
            <a:r>
              <a:rPr lang="pt-BR" dirty="0" smtClean="0"/>
              <a:t>Em primeiro lugar, a coordenação destes investimentos de longo prazo está baseada numa visão de futuro que estabelece os passos para a construção do país que queremos para as futuras gerações, sem deixar de prover uma vida melhor para os que aqui estão.</a:t>
            </a:r>
          </a:p>
          <a:p>
            <a:r>
              <a:rPr lang="pt-BR" dirty="0" smtClean="0"/>
              <a:t>Com base nesta visão de futuro são estabelecidas prioridades que ajudam a orientar as escolhas cotidianas de programas e projetos buscando um equilíbrio na articulação </a:t>
            </a:r>
            <a:r>
              <a:rPr lang="pt-BR" dirty="0" err="1" smtClean="0"/>
              <a:t>intersetorial</a:t>
            </a:r>
            <a:r>
              <a:rPr lang="pt-BR" dirty="0" smtClean="0"/>
              <a:t> de forma a cumprir todos os objetivos elencados na lâmina anterior. </a:t>
            </a:r>
          </a:p>
          <a:p>
            <a:r>
              <a:rPr lang="pt-BR" dirty="0" smtClean="0"/>
              <a:t>Uma das principais mudanças alcançadas com o PAC foi a nova </a:t>
            </a:r>
            <a:r>
              <a:rPr lang="pt-BR" dirty="0" err="1" smtClean="0"/>
              <a:t>pactuação</a:t>
            </a:r>
            <a:r>
              <a:rPr lang="pt-BR" dirty="0" smtClean="0"/>
              <a:t> entre os entes da Federação, responsáveis constitucionalmente por diversas áreas de infraestrutura, e entre o Estado e o setor privado, responsável por parte importante da execução dos projetos e multiplicador dos estímulos. </a:t>
            </a:r>
          </a:p>
          <a:p>
            <a:r>
              <a:rPr lang="pt-BR" dirty="0" smtClean="0"/>
              <a:t>No Brasil, cada vez mais, só é possível uma ação efetiva no sentido de superar alguns gargalos e alguns problemas por essa visão integrada, que estabelece uma parceria republicana entre União, estados e municípios e consegue estabelecer uma parceria produtiva entre Estado e empresas privadas.  (retirado do discurso da PR em BH).</a:t>
            </a:r>
          </a:p>
          <a:p>
            <a:r>
              <a:rPr lang="pt-BR" dirty="0" smtClean="0"/>
              <a:t>Esta coordenação ocorre em consonância com os marcos institucionais estabelecidos pelo país. </a:t>
            </a:r>
          </a:p>
          <a:p>
            <a:r>
              <a:rPr lang="pt-BR" dirty="0" smtClean="0"/>
              <a:t>Durante as últimas décadas, o Brasil construiu um quadro regulatório e institucional sólido para promover a sustentabilidade. Políticas específicas foram definidas para áreas como florestas, unidades de conservação, recursos hídricos, combustíveis renováveis, mudanças climáticas e resíduos sólidos.</a:t>
            </a:r>
          </a:p>
          <a:p>
            <a:r>
              <a:rPr lang="pt-BR" dirty="0" smtClean="0"/>
              <a:t>O fortalecimento da governança ambiental permitiu conquistas importantes na estratégia brasileira de desenvolvimento, como a redução do desmatamento, a expansão de áreas protegidas e a gestão sustentável dos recursos naturais. </a:t>
            </a:r>
          </a:p>
          <a:p>
            <a:r>
              <a:rPr lang="pt-BR" dirty="0" smtClean="0"/>
              <a:t>Estes marcos institucionais balizam a gestão destes investimentos.</a:t>
            </a:r>
          </a:p>
          <a:p>
            <a:r>
              <a:rPr lang="pt-BR" dirty="0" smtClean="0"/>
              <a:t> O ciclo de execução de uma obra de infraestrutura é composto por diversas fases desde os estudos e projetos de viabilidade técnica e econômica, passando pelos licenciamentos socioambientais, a chancela dos órgãos de controle, a licitação, a garantia de recursos, seja da </a:t>
            </a:r>
            <a:r>
              <a:rPr lang="pt-BR" dirty="0" err="1" smtClean="0"/>
              <a:t>Uniao</a:t>
            </a:r>
            <a:r>
              <a:rPr lang="pt-BR" dirty="0" smtClean="0"/>
              <a:t>, dos Estados/municípios e parte via financiamento, até a execução da obra propriamente dita.</a:t>
            </a:r>
          </a:p>
          <a:p>
            <a:r>
              <a:rPr lang="pt-BR" dirty="0" smtClean="0"/>
              <a:t>Em todas estas etapas é preciso um acompanhamento muito próximo, o que tem propiciado importantes ganhos de aprendizagem que ajudam a tornar cada vez mais célere este processo. A elaboração de melhores práticas, como o RDC, para o regime de contratação de obras, é um exemplo de como a própria retomada dos investimentos induz a mudanças importantes no ciclo de execução de obras.</a:t>
            </a:r>
          </a:p>
          <a:p>
            <a:r>
              <a:rPr lang="pt-BR" dirty="0" smtClean="0"/>
              <a:t>A execução física das obras evoluiu muito nos últimos anos, no sentido das obras se tornarem cada vez mais sustentáveis. Baseadas nos novos marcos institucionais houve a incorporação de novas tecnologias que otimizam o uso de energia e de recursos naturais. Para se chegar ao “desenvolvimento sustentável” é preciso prosseguir com os esforços para a contínua expansão do conhecimento que leva a estas inovações. </a:t>
            </a:r>
          </a:p>
          <a:p>
            <a:r>
              <a:rPr lang="pt-BR" dirty="0" smtClean="0"/>
              <a:t>Outra área essencial da execução de um investimento é a garantia de recursos, cuja escassez levou a sucateamento de parte da infraestrutura brasileira. Uma característica importante do investimento em infraestrutura é o fato de ser de longo prazo e com retorno monetário inferior ao amplo retorno social. </a:t>
            </a:r>
          </a:p>
          <a:p>
            <a:r>
              <a:rPr lang="pt-BR" dirty="0" smtClean="0"/>
              <a:t>Neste sentido, a garantia de fontes seguras de financiamento é parte integrante da estratégia de acelerar estes investimentos e torna-los mais atrativos. </a:t>
            </a:r>
          </a:p>
          <a:p>
            <a:r>
              <a:rPr lang="pt-BR" dirty="0" smtClean="0"/>
              <a:t>Além de aumentar os recursos do Orçamento Geral da União destinados aos investimentos públicos, nos últimos anos, diversas medidas foram implementadas para assegurar recursos para financiamento da infraestrutura. Podemos citar como exemplos: a concessão pela União de crédito à Caixa Econômica Federal para aplicação em saneamento e habitação; a ampliação do limite de crédito do setor público para investimentos em saneamento ambiental e habitação; a criação do fundo de investimento em infraestrutura com recursos do FGTS; a elevação da liquidez do fundo de arrendamento residencial (FAR) e a redução da TJLP de 9,75% ao ano, em dezembro de 2005, para 6,50% ao ano, em janeiro de 2007, e para 6% em julho de 2009, bem como a redução dos spreads do BNDES para infraestrutura, logística e desenvolvimento urbano e a criação de diversas linhas específicas nos bancos públicos para infraestrutura.</a:t>
            </a:r>
          </a:p>
          <a:p>
            <a:r>
              <a:rPr lang="pt-BR" dirty="0" smtClean="0"/>
              <a:t>Em resumo, a partir do lançamento do PAC, o modelo adotado no Brasil para acelerar os investimentos em infraestrutura, recuperou-se não apenas a capacidade de planejamento e gestão do governo, mas o papel do Estado como indutor de mudanças estruturantes para um novo padrão de desenvolvimento econômico, seja de forma direta, via recursos do governo e mesmo execução de obras públicas, ou de forma indireta, por meio das suas estatais, responsáveis por parte importante de investimentos, e por meio dos bancos públicos, garantindo financiamento seguro e de baixo custo, sempre agindo em parceria com os demais entes da federação e com o setor privado.</a:t>
            </a:r>
          </a:p>
          <a:p>
            <a:r>
              <a:rPr lang="pt-BR"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pt-BR" smtClean="0"/>
              <a:t>No Brasil, os investimentos em infraestrutura ganharam uma nova dimensão com o lançamento do Programa de Aceleração do Crescimento (PAC).</a:t>
            </a:r>
          </a:p>
          <a:p>
            <a:r>
              <a:rPr lang="pt-BR" smtClean="0"/>
              <a:t>Criado em 2007, no segundo mandato do presidente Lula (2007-2010), o PAC promoveu a retomada do planejamento e execução de grandes obras de infraestrutura social, urbana, logística e energética do país.</a:t>
            </a:r>
          </a:p>
          <a:p>
            <a:r>
              <a:rPr lang="pt-BR" smtClean="0"/>
              <a:t>Pensado como um plano estratégico de resgate do planejamento e de retomada dos investimentos em setores estruturantes do país, o PAC contribuiu de maneira decisiva para se consolidar no Brasil uma nova maneira de realizar grandes empreendimentos capazes de promover uma grande transformação estrutural no país. </a:t>
            </a:r>
          </a:p>
          <a:p>
            <a:r>
              <a:rPr lang="pt-BR" smtClean="0"/>
              <a:t>Em primeiro lugar, a coordenação destes investimentos de longo prazo está baseada numa visão de futuro que estabelece os passos para a construção do país que queremos para as futuras gerações, sem deixar de prover uma vida melhor para os que aqui estão.</a:t>
            </a:r>
          </a:p>
          <a:p>
            <a:r>
              <a:rPr lang="pt-BR" smtClean="0"/>
              <a:t>Com base nesta visão de futuro são estabelecidas prioridades que ajudam a orientar as escolhas cotidianas de programas e projetos buscando um equilíbrio na articulação intersetorial de forma a cumprir todos os objetivos elencados na lâmina anterior. </a:t>
            </a:r>
          </a:p>
          <a:p>
            <a:r>
              <a:rPr lang="pt-BR" smtClean="0"/>
              <a:t>Uma das principais mudanças alcançadas com o PAC foi a nova pactuação entre os entes da Federação, responsáveis constitucionalmente por diversas áreas de infraestrutura, e entre o Estado e o setor privado, responsável por parte importante da execução dos projetos e multiplicador dos estímulos. </a:t>
            </a:r>
          </a:p>
          <a:p>
            <a:r>
              <a:rPr lang="pt-BR" smtClean="0"/>
              <a:t>No Brasil, cada vez mais, só é possível uma ação efetiva no sentido de superar alguns gargalos e alguns problemas por essa visão integrada, que estabelece uma parceria republicana entre União, estados e municípios e consegue estabelecer uma parceria produtiva entre Estado e empresas privadas.  (retirado do discurso da PR em BH).</a:t>
            </a:r>
          </a:p>
          <a:p>
            <a:r>
              <a:rPr lang="pt-BR" smtClean="0"/>
              <a:t>Esta coordenação ocorre em consonância com os marcos institucionais estabelecidos pelo país. </a:t>
            </a:r>
          </a:p>
          <a:p>
            <a:r>
              <a:rPr lang="pt-BR" smtClean="0"/>
              <a:t>Durante as últimas décadas, o Brasil construiu um quadro regulatório e institucional sólido para promover a sustentabilidade. Políticas específicas foram definidas para áreas como florestas, unidades de conservação, recursos hídricos, combustíveis renováveis, mudanças climáticas e resíduos sólidos.</a:t>
            </a:r>
          </a:p>
          <a:p>
            <a:r>
              <a:rPr lang="pt-BR" smtClean="0"/>
              <a:t>O fortalecimento da governança ambiental permitiu conquistas importantes na estratégia brasileira de desenvolvimento, como a redução do desmatamento, a expansão de áreas protegidas e a gestão sustentável dos recursos naturais. </a:t>
            </a:r>
          </a:p>
          <a:p>
            <a:r>
              <a:rPr lang="pt-BR" smtClean="0"/>
              <a:t>Estes marcos institucionais balizam a gestão destes investimentos.</a:t>
            </a:r>
          </a:p>
          <a:p>
            <a:r>
              <a:rPr lang="pt-BR" smtClean="0"/>
              <a:t> O ciclo de execução de uma obra de infraestrutura é composto por diversas fases desde os estudos e projetos de viabilidade técnica e econômica, passando pelos licenciamentos socioambientais, a chancela dos órgãos de controle, a licitação, a garantia de recursos, seja da Uniao, dos Estados/municípios e parte via financiamento, até a execução da obra propriamente dita.</a:t>
            </a:r>
          </a:p>
          <a:p>
            <a:r>
              <a:rPr lang="pt-BR" smtClean="0"/>
              <a:t>Em todas estas etapas é preciso um acompanhamento muito próximo, o que tem propiciado importantes ganhos de aprendizagem que ajudam a tornar cada vez mais célere este processo. A elaboração de melhores práticas, como o RDC, para o regime de contratação de obras, é um exemplo de como a própria retomada dos investimentos induz a mudanças importantes no ciclo de execução de obras.</a:t>
            </a:r>
          </a:p>
          <a:p>
            <a:r>
              <a:rPr lang="pt-BR" smtClean="0"/>
              <a:t>A execução física das obras evoluiu muito nos últimos anos, no sentido das obras se tornarem cada vez mais sustentáveis. Baseadas nos novos marcos institucionais houve a incorporação de novas tecnologias que otimizam o uso de energia e de recursos naturais. Para se chegar ao “desenvolvimento sustentável” é preciso prosseguir com os esforços para a contínua expansão do conhecimento que leva a estas inovações. </a:t>
            </a:r>
          </a:p>
          <a:p>
            <a:r>
              <a:rPr lang="pt-BR" smtClean="0"/>
              <a:t>Outra área essencial da execução de um investimento é a garantia de recursos, cuja escassez levou a sucateamento de parte da infraestrutura brasileira. Uma característica importante do investimento em infraestrutura é o fato de ser de longo prazo e com retorno monetário inferior ao amplo retorno social. </a:t>
            </a:r>
          </a:p>
          <a:p>
            <a:r>
              <a:rPr lang="pt-BR" smtClean="0"/>
              <a:t>Neste sentido, a garantia de fontes seguras de financiamento é parte integrante da estratégia de acelerar estes investimentos e torna-los mais atrativos. </a:t>
            </a:r>
          </a:p>
          <a:p>
            <a:r>
              <a:rPr lang="pt-BR" smtClean="0"/>
              <a:t>Além de aumentar os recursos do Orçamento Geral da União destinados aos investimentos públicos, nos últimos anos, diversas medidas foram implementadas para assegurar recursos para financiamento da infraestrutura. Podemos citar como exemplos: a concessão pela União de crédito à Caixa Econômica Federal para aplicação em saneamento e habitação; a ampliação do limite de crédito do setor público para investimentos em saneamento ambiental e habitação; a criação do fundo de investimento em infraestrutura com recursos do FGTS; a elevação da liquidez do fundo de arrendamento residencial (FAR) e a redução da TJLP de 9,75% ao ano, em dezembro de 2005, para 6,50% ao ano, em janeiro de 2007, e para 6% em julho de 2009, bem como a redução dos spreads do BNDES para infraestrutura, logística e desenvolvimento urbano e a criação de diversas linhas específicas nos bancos públicos para infraestrutura.</a:t>
            </a:r>
          </a:p>
          <a:p>
            <a:r>
              <a:rPr lang="pt-BR" smtClean="0"/>
              <a:t>Em resumo, a partir do lançamento do PAC, o modelo adotado no Brasil para acelerar os investimentos em infraestrutura, recuperou-se não apenas a capacidade de planejamento e gestão do governo, mas o papel do Estado como indutor de mudanças estruturantes para um novo padrão de desenvolvimento econômico, seja de forma direta, via recursos do governo e mesmo execução de obras públicas, ou de forma indireta, por meio das suas estatais, responsáveis por parte importante de investimentos, e por meio dos bancos públicos, garantindo financiamento seguro e de baixo custo, sempre agindo em parceria com os demais entes da federação e com o setor privado.</a:t>
            </a:r>
          </a:p>
          <a:p>
            <a:r>
              <a:rPr lang="pt-BR"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pt-BR" smtClean="0"/>
              <a:t>No Brasil, os investimentos em infraestrutura ganharam uma nova dimensão com o lançamento do Programa de Aceleração do Crescimento (PAC).</a:t>
            </a:r>
          </a:p>
          <a:p>
            <a:r>
              <a:rPr lang="pt-BR" smtClean="0"/>
              <a:t>Criado em 2007, no segundo mandato do presidente Lula (2007-2010), o PAC promoveu a retomada do planejamento e execução de grandes obras de infraestrutura social, urbana, logística e energética do país.</a:t>
            </a:r>
          </a:p>
          <a:p>
            <a:r>
              <a:rPr lang="pt-BR" smtClean="0"/>
              <a:t>Pensado como um plano estratégico de resgate do planejamento e de retomada dos investimentos em setores estruturantes do país, o PAC contribuiu de maneira decisiva para se consolidar no Brasil uma nova maneira de realizar grandes empreendimentos capazes de promover uma grande transformação estrutural no país. </a:t>
            </a:r>
          </a:p>
          <a:p>
            <a:r>
              <a:rPr lang="pt-BR" smtClean="0"/>
              <a:t>Em primeiro lugar, a coordenação destes investimentos de longo prazo está baseada numa visão de futuro que estabelece os passos para a construção do país que queremos para as futuras gerações, sem deixar de prover uma vida melhor para os que aqui estão.</a:t>
            </a:r>
          </a:p>
          <a:p>
            <a:r>
              <a:rPr lang="pt-BR" smtClean="0"/>
              <a:t>Com base nesta visão de futuro são estabelecidas prioridades que ajudam a orientar as escolhas cotidianas de programas e projetos buscando um equilíbrio na articulação intersetorial de forma a cumprir todos os objetivos elencados na lâmina anterior. </a:t>
            </a:r>
          </a:p>
          <a:p>
            <a:r>
              <a:rPr lang="pt-BR" smtClean="0"/>
              <a:t>Uma das principais mudanças alcançadas com o PAC foi a nova pactuação entre os entes da Federação, responsáveis constitucionalmente por diversas áreas de infraestrutura, e entre o Estado e o setor privado, responsável por parte importante da execução dos projetos e multiplicador dos estímulos. </a:t>
            </a:r>
          </a:p>
          <a:p>
            <a:r>
              <a:rPr lang="pt-BR" smtClean="0"/>
              <a:t>No Brasil, cada vez mais, só é possível uma ação efetiva no sentido de superar alguns gargalos e alguns problemas por essa visão integrada, que estabelece uma parceria republicana entre União, estados e municípios e consegue estabelecer uma parceria produtiva entre Estado e empresas privadas.  (retirado do discurso da PR em BH).</a:t>
            </a:r>
          </a:p>
          <a:p>
            <a:r>
              <a:rPr lang="pt-BR" smtClean="0"/>
              <a:t>Esta coordenação ocorre em consonância com os marcos institucionais estabelecidos pelo país. </a:t>
            </a:r>
          </a:p>
          <a:p>
            <a:r>
              <a:rPr lang="pt-BR" smtClean="0"/>
              <a:t>Durante as últimas décadas, o Brasil construiu um quadro regulatório e institucional sólido para promover a sustentabilidade. Políticas específicas foram definidas para áreas como florestas, unidades de conservação, recursos hídricos, combustíveis renováveis, mudanças climáticas e resíduos sólidos.</a:t>
            </a:r>
          </a:p>
          <a:p>
            <a:r>
              <a:rPr lang="pt-BR" smtClean="0"/>
              <a:t>O fortalecimento da governança ambiental permitiu conquistas importantes na estratégia brasileira de desenvolvimento, como a redução do desmatamento, a expansão de áreas protegidas e a gestão sustentável dos recursos naturais. </a:t>
            </a:r>
          </a:p>
          <a:p>
            <a:r>
              <a:rPr lang="pt-BR" smtClean="0"/>
              <a:t>Estes marcos institucionais balizam a gestão destes investimentos.</a:t>
            </a:r>
          </a:p>
          <a:p>
            <a:r>
              <a:rPr lang="pt-BR" smtClean="0"/>
              <a:t> O ciclo de execução de uma obra de infraestrutura é composto por diversas fases desde os estudos e projetos de viabilidade técnica e econômica, passando pelos licenciamentos socioambientais, a chancela dos órgãos de controle, a licitação, a garantia de recursos, seja da Uniao, dos Estados/municípios e parte via financiamento, até a execução da obra propriamente dita.</a:t>
            </a:r>
          </a:p>
          <a:p>
            <a:r>
              <a:rPr lang="pt-BR" smtClean="0"/>
              <a:t>Em todas estas etapas é preciso um acompanhamento muito próximo, o que tem propiciado importantes ganhos de aprendizagem que ajudam a tornar cada vez mais célere este processo. A elaboração de melhores práticas, como o RDC, para o regime de contratação de obras, é um exemplo de como a própria retomada dos investimentos induz a mudanças importantes no ciclo de execução de obras.</a:t>
            </a:r>
          </a:p>
          <a:p>
            <a:r>
              <a:rPr lang="pt-BR" smtClean="0"/>
              <a:t>A execução física das obras evoluiu muito nos últimos anos, no sentido das obras se tornarem cada vez mais sustentáveis. Baseadas nos novos marcos institucionais houve a incorporação de novas tecnologias que otimizam o uso de energia e de recursos naturais. Para se chegar ao “desenvolvimento sustentável” é preciso prosseguir com os esforços para a contínua expansão do conhecimento que leva a estas inovações. </a:t>
            </a:r>
          </a:p>
          <a:p>
            <a:r>
              <a:rPr lang="pt-BR" smtClean="0"/>
              <a:t>Outra área essencial da execução de um investimento é a garantia de recursos, cuja escassez levou a sucateamento de parte da infraestrutura brasileira. Uma característica importante do investimento em infraestrutura é o fato de ser de longo prazo e com retorno monetário inferior ao amplo retorno social. </a:t>
            </a:r>
          </a:p>
          <a:p>
            <a:r>
              <a:rPr lang="pt-BR" smtClean="0"/>
              <a:t>Neste sentido, a garantia de fontes seguras de financiamento é parte integrante da estratégia de acelerar estes investimentos e torna-los mais atrativos. </a:t>
            </a:r>
          </a:p>
          <a:p>
            <a:r>
              <a:rPr lang="pt-BR" smtClean="0"/>
              <a:t>Além de aumentar os recursos do Orçamento Geral da União destinados aos investimentos públicos, nos últimos anos, diversas medidas foram implementadas para assegurar recursos para financiamento da infraestrutura. Podemos citar como exemplos: a concessão pela União de crédito à Caixa Econômica Federal para aplicação em saneamento e habitação; a ampliação do limite de crédito do setor público para investimentos em saneamento ambiental e habitação; a criação do fundo de investimento em infraestrutura com recursos do FGTS; a elevação da liquidez do fundo de arrendamento residencial (FAR) e a redução da TJLP de 9,75% ao ano, em dezembro de 2005, para 6,50% ao ano, em janeiro de 2007, e para 6% em julho de 2009, bem como a redução dos spreads do BNDES para infraestrutura, logística e desenvolvimento urbano e a criação de diversas linhas específicas nos bancos públicos para infraestrutura.</a:t>
            </a:r>
          </a:p>
          <a:p>
            <a:r>
              <a:rPr lang="pt-BR" smtClean="0"/>
              <a:t>Em resumo, a partir do lançamento do PAC, o modelo adotado no Brasil para acelerar os investimentos em infraestrutura, recuperou-se não apenas a capacidade de planejamento e gestão do governo, mas o papel do Estado como indutor de mudanças estruturantes para um novo padrão de desenvolvimento econômico, seja de forma direta, via recursos do governo e mesmo execução de obras públicas, ou de forma indireta, por meio das suas estatais, responsáveis por parte importante de investimentos, e por meio dos bancos públicos, garantindo financiamento seguro e de baixo custo, sempre agindo em parceria com os demais entes da federação e com o setor privado.</a:t>
            </a:r>
          </a:p>
          <a:p>
            <a:r>
              <a:rPr lang="pt-BR"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pt-BR" smtClean="0"/>
              <a:t>No Brasil, os investimentos em infraestrutura ganharam uma nova dimensão com o lançamento do Programa de Aceleração do Crescimento (PAC).</a:t>
            </a:r>
          </a:p>
          <a:p>
            <a:r>
              <a:rPr lang="pt-BR" smtClean="0"/>
              <a:t>Criado em 2007, no segundo mandato do presidente Lula (2007-2010), o PAC promoveu a retomada do planejamento e execução de grandes obras de infraestrutura social, urbana, logística e energética do país.</a:t>
            </a:r>
          </a:p>
          <a:p>
            <a:r>
              <a:rPr lang="pt-BR" smtClean="0"/>
              <a:t>Pensado como um plano estratégico de resgate do planejamento e de retomada dos investimentos em setores estruturantes do país, o PAC contribuiu de maneira decisiva para se consolidar no Brasil uma nova maneira de realizar grandes empreendimentos capazes de promover uma grande transformação estrutural no país. </a:t>
            </a:r>
          </a:p>
          <a:p>
            <a:r>
              <a:rPr lang="pt-BR" smtClean="0"/>
              <a:t>Em primeiro lugar, a coordenação destes investimentos de longo prazo está baseada numa visão de futuro que estabelece os passos para a construção do país que queremos para as futuras gerações, sem deixar de prover uma vida melhor para os que aqui estão.</a:t>
            </a:r>
          </a:p>
          <a:p>
            <a:r>
              <a:rPr lang="pt-BR" smtClean="0"/>
              <a:t>Com base nesta visão de futuro são estabelecidas prioridades que ajudam a orientar as escolhas cotidianas de programas e projetos buscando um equilíbrio na articulação intersetorial de forma a cumprir todos os objetivos elencados na lâmina anterior. </a:t>
            </a:r>
          </a:p>
          <a:p>
            <a:r>
              <a:rPr lang="pt-BR" smtClean="0"/>
              <a:t>Uma das principais mudanças alcançadas com o PAC foi a nova pactuação entre os entes da Federação, responsáveis constitucionalmente por diversas áreas de infraestrutura, e entre o Estado e o setor privado, responsável por parte importante da execução dos projetos e multiplicador dos estímulos. </a:t>
            </a:r>
          </a:p>
          <a:p>
            <a:r>
              <a:rPr lang="pt-BR" smtClean="0"/>
              <a:t>No Brasil, cada vez mais, só é possível uma ação efetiva no sentido de superar alguns gargalos e alguns problemas por essa visão integrada, que estabelece uma parceria republicana entre União, estados e municípios e consegue estabelecer uma parceria produtiva entre Estado e empresas privadas.  (retirado do discurso da PR em BH).</a:t>
            </a:r>
          </a:p>
          <a:p>
            <a:r>
              <a:rPr lang="pt-BR" smtClean="0"/>
              <a:t>Esta coordenação ocorre em consonância com os marcos institucionais estabelecidos pelo país. </a:t>
            </a:r>
          </a:p>
          <a:p>
            <a:r>
              <a:rPr lang="pt-BR" smtClean="0"/>
              <a:t>Durante as últimas décadas, o Brasil construiu um quadro regulatório e institucional sólido para promover a sustentabilidade. Políticas específicas foram definidas para áreas como florestas, unidades de conservação, recursos hídricos, combustíveis renováveis, mudanças climáticas e resíduos sólidos.</a:t>
            </a:r>
          </a:p>
          <a:p>
            <a:r>
              <a:rPr lang="pt-BR" smtClean="0"/>
              <a:t>O fortalecimento da governança ambiental permitiu conquistas importantes na estratégia brasileira de desenvolvimento, como a redução do desmatamento, a expansão de áreas protegidas e a gestão sustentável dos recursos naturais. </a:t>
            </a:r>
          </a:p>
          <a:p>
            <a:r>
              <a:rPr lang="pt-BR" smtClean="0"/>
              <a:t>Estes marcos institucionais balizam a gestão destes investimentos.</a:t>
            </a:r>
          </a:p>
          <a:p>
            <a:r>
              <a:rPr lang="pt-BR" smtClean="0"/>
              <a:t> O ciclo de execução de uma obra de infraestrutura é composto por diversas fases desde os estudos e projetos de viabilidade técnica e econômica, passando pelos licenciamentos socioambientais, a chancela dos órgãos de controle, a licitação, a garantia de recursos, seja da Uniao, dos Estados/municípios e parte via financiamento, até a execução da obra propriamente dita.</a:t>
            </a:r>
          </a:p>
          <a:p>
            <a:r>
              <a:rPr lang="pt-BR" smtClean="0"/>
              <a:t>Em todas estas etapas é preciso um acompanhamento muito próximo, o que tem propiciado importantes ganhos de aprendizagem que ajudam a tornar cada vez mais célere este processo. A elaboração de melhores práticas, como o RDC, para o regime de contratação de obras, é um exemplo de como a própria retomada dos investimentos induz a mudanças importantes no ciclo de execução de obras.</a:t>
            </a:r>
          </a:p>
          <a:p>
            <a:r>
              <a:rPr lang="pt-BR" smtClean="0"/>
              <a:t>A execução física das obras evoluiu muito nos últimos anos, no sentido das obras se tornarem cada vez mais sustentáveis. Baseadas nos novos marcos institucionais houve a incorporação de novas tecnologias que otimizam o uso de energia e de recursos naturais. Para se chegar ao “desenvolvimento sustentável” é preciso prosseguir com os esforços para a contínua expansão do conhecimento que leva a estas inovações. </a:t>
            </a:r>
          </a:p>
          <a:p>
            <a:r>
              <a:rPr lang="pt-BR" smtClean="0"/>
              <a:t>Outra área essencial da execução de um investimento é a garantia de recursos, cuja escassez levou a sucateamento de parte da infraestrutura brasileira. Uma característica importante do investimento em infraestrutura é o fato de ser de longo prazo e com retorno monetário inferior ao amplo retorno social. </a:t>
            </a:r>
          </a:p>
          <a:p>
            <a:r>
              <a:rPr lang="pt-BR" smtClean="0"/>
              <a:t>Neste sentido, a garantia de fontes seguras de financiamento é parte integrante da estratégia de acelerar estes investimentos e torna-los mais atrativos. </a:t>
            </a:r>
          </a:p>
          <a:p>
            <a:r>
              <a:rPr lang="pt-BR" smtClean="0"/>
              <a:t>Além de aumentar os recursos do Orçamento Geral da União destinados aos investimentos públicos, nos últimos anos, diversas medidas foram implementadas para assegurar recursos para financiamento da infraestrutura. Podemos citar como exemplos: a concessão pela União de crédito à Caixa Econômica Federal para aplicação em saneamento e habitação; a ampliação do limite de crédito do setor público para investimentos em saneamento ambiental e habitação; a criação do fundo de investimento em infraestrutura com recursos do FGTS; a elevação da liquidez do fundo de arrendamento residencial (FAR) e a redução da TJLP de 9,75% ao ano, em dezembro de 2005, para 6,50% ao ano, em janeiro de 2007, e para 6% em julho de 2009, bem como a redução dos spreads do BNDES para infraestrutura, logística e desenvolvimento urbano e a criação de diversas linhas específicas nos bancos públicos para infraestrutura.</a:t>
            </a:r>
          </a:p>
          <a:p>
            <a:r>
              <a:rPr lang="pt-BR" smtClean="0"/>
              <a:t>Em resumo, a partir do lançamento do PAC, o modelo adotado no Brasil para acelerar os investimentos em infraestrutura, recuperou-se não apenas a capacidade de planejamento e gestão do governo, mas o papel do Estado como indutor de mudanças estruturantes para um novo padrão de desenvolvimento econômico, seja de forma direta, via recursos do governo e mesmo execução de obras públicas, ou de forma indireta, por meio das suas estatais, responsáveis por parte importante de investimentos, e por meio dos bancos públicos, garantindo financiamento seguro e de baixo custo, sempre agindo em parceria com os demais entes da federação e com o setor privado.</a:t>
            </a:r>
          </a:p>
          <a:p>
            <a:r>
              <a:rPr lang="pt-BR"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p:sp>
      <p:sp>
        <p:nvSpPr>
          <p:cNvPr id="51203" name="Espaço Reservado para Anotações 2"/>
          <p:cNvSpPr>
            <a:spLocks noGrp="1"/>
          </p:cNvSpPr>
          <p:nvPr>
            <p:ph type="body" idx="1"/>
          </p:nvPr>
        </p:nvSpPr>
        <p:spPr>
          <a:noFill/>
          <a:ln/>
        </p:spPr>
        <p:txBody>
          <a:bodyPr/>
          <a:lstStyle/>
          <a:p>
            <a:endParaRPr lang="pt-BR"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47786" y="9377137"/>
            <a:ext cx="2943540" cy="495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5509" tIns="42754" rIns="85509" bIns="42754" anchor="b"/>
          <a:lstStyle>
            <a:lvl1pPr defTabSz="425450" eaLnBrk="0" hangingPunct="0">
              <a:defRPr sz="4000" b="1">
                <a:solidFill>
                  <a:srgbClr val="3C7483"/>
                </a:solidFill>
                <a:latin typeface="Calibri" pitchFamily="34" charset="0"/>
                <a:ea typeface="MS PGothic" pitchFamily="34" charset="-128"/>
              </a:defRPr>
            </a:lvl1pPr>
            <a:lvl2pPr marL="742950" indent="-285750" defTabSz="425450" eaLnBrk="0" hangingPunct="0">
              <a:defRPr sz="4000" b="1">
                <a:solidFill>
                  <a:srgbClr val="3C7483"/>
                </a:solidFill>
                <a:latin typeface="Calibri" pitchFamily="34" charset="0"/>
                <a:ea typeface="MS PGothic" pitchFamily="34" charset="-128"/>
              </a:defRPr>
            </a:lvl2pPr>
            <a:lvl3pPr marL="1143000" indent="-228600" defTabSz="425450" eaLnBrk="0" hangingPunct="0">
              <a:defRPr sz="4000" b="1">
                <a:solidFill>
                  <a:srgbClr val="3C7483"/>
                </a:solidFill>
                <a:latin typeface="Calibri" pitchFamily="34" charset="0"/>
                <a:ea typeface="MS PGothic" pitchFamily="34" charset="-128"/>
              </a:defRPr>
            </a:lvl3pPr>
            <a:lvl4pPr marL="1600200" indent="-228600" defTabSz="425450" eaLnBrk="0" hangingPunct="0">
              <a:defRPr sz="4000" b="1">
                <a:solidFill>
                  <a:srgbClr val="3C7483"/>
                </a:solidFill>
                <a:latin typeface="Calibri" pitchFamily="34" charset="0"/>
                <a:ea typeface="MS PGothic" pitchFamily="34" charset="-128"/>
              </a:defRPr>
            </a:lvl4pPr>
            <a:lvl5pPr marL="2057400" indent="-228600" defTabSz="425450" eaLnBrk="0" hangingPunct="0">
              <a:defRPr sz="4000" b="1">
                <a:solidFill>
                  <a:srgbClr val="3C7483"/>
                </a:solidFill>
                <a:latin typeface="Calibri" pitchFamily="34" charset="0"/>
                <a:ea typeface="MS PGothic" pitchFamily="34" charset="-128"/>
              </a:defRPr>
            </a:lvl5pPr>
            <a:lvl6pPr marL="2514600" indent="-228600" defTabSz="42545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defTabSz="42545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defTabSz="42545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defTabSz="42545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fld id="{ACA7968D-41CE-4BFF-BAA2-5A2918C15108}" type="slidenum">
              <a:rPr lang="pt-BR" sz="1100">
                <a:solidFill>
                  <a:schemeClr val="tx1"/>
                </a:solidFill>
                <a:latin typeface="Arial" charset="0"/>
                <a:cs typeface="Arial" charset="0"/>
              </a:rPr>
              <a:pPr algn="r" eaLnBrk="1" hangingPunct="1"/>
              <a:t>37</a:t>
            </a:fld>
            <a:endParaRPr lang="pt-BR" sz="1100">
              <a:solidFill>
                <a:schemeClr val="tx1"/>
              </a:solidFill>
              <a:latin typeface="Arial" charset="0"/>
              <a:cs typeface="Arial" charset="0"/>
            </a:endParaRPr>
          </a:p>
        </p:txBody>
      </p:sp>
      <p:sp>
        <p:nvSpPr>
          <p:cNvPr id="66563" name="Rectangle 2"/>
          <p:cNvSpPr>
            <a:spLocks noGrp="1" noRot="1" noChangeAspect="1" noChangeArrowheads="1" noTextEdit="1"/>
          </p:cNvSpPr>
          <p:nvPr>
            <p:ph type="sldImg"/>
          </p:nvPr>
        </p:nvSpPr>
        <p:spPr>
          <a:xfrm>
            <a:off x="722313" y="739775"/>
            <a:ext cx="5348287" cy="3703638"/>
          </a:xfrm>
          <a:solidFill>
            <a:srgbClr val="FFFFFF"/>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22313" y="739775"/>
            <a:ext cx="5346700" cy="3702050"/>
          </a:xfrm>
          <a:ln/>
        </p:spPr>
      </p:sp>
      <p:sp>
        <p:nvSpPr>
          <p:cNvPr id="67587"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AF1875BA-902E-4720-B336-2984DBB56CAF}" type="slidenum">
              <a:rPr lang="pt-BR" sz="1000" b="0">
                <a:solidFill>
                  <a:schemeClr val="tx1"/>
                </a:solidFill>
                <a:latin typeface="Arial" charset="0"/>
              </a:rPr>
              <a:pPr/>
              <a:t>39</a:t>
            </a:fld>
            <a:endParaRPr lang="pt-BR" sz="1000" b="0">
              <a:solidFill>
                <a:schemeClr val="tx1"/>
              </a:solidFill>
              <a:latin typeface="Arial" charset="0"/>
            </a:endParaRPr>
          </a:p>
        </p:txBody>
      </p:sp>
      <p:sp>
        <p:nvSpPr>
          <p:cNvPr id="68611" name="Rectangle 1"/>
          <p:cNvSpPr>
            <a:spLocks noGrp="1" noRot="1" noChangeAspect="1" noChangeArrowheads="1" noTextEdit="1"/>
          </p:cNvSpPr>
          <p:nvPr>
            <p:ph type="sldImg"/>
          </p:nvPr>
        </p:nvSpPr>
        <p:spPr>
          <a:xfrm>
            <a:off x="722313" y="739775"/>
            <a:ext cx="5346700" cy="3702050"/>
          </a:xfrm>
          <a:solidFill>
            <a:srgbClr val="FFFFFF"/>
          </a:solidFill>
          <a:ln/>
        </p:spPr>
      </p:sp>
      <p:sp>
        <p:nvSpPr>
          <p:cNvPr id="68612" name="Rectangle 2"/>
          <p:cNvSpPr>
            <a:spLocks noGrp="1" noChangeArrowheads="1"/>
          </p:cNvSpPr>
          <p:nvPr>
            <p:ph type="body" idx="1"/>
          </p:nvPr>
        </p:nvSpPr>
        <p:spPr>
          <a:xfrm>
            <a:off x="679765" y="4690147"/>
            <a:ext cx="5431795" cy="44423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A8A29711-9AE4-4C93-9512-576BF20BE5B4}" type="slidenum">
              <a:rPr lang="pt-BR" sz="1000" b="0">
                <a:solidFill>
                  <a:schemeClr val="tx1"/>
                </a:solidFill>
                <a:latin typeface="Arial" charset="0"/>
              </a:rPr>
              <a:pPr/>
              <a:t>40</a:t>
            </a:fld>
            <a:endParaRPr lang="pt-BR" sz="1000" b="0">
              <a:solidFill>
                <a:schemeClr val="tx1"/>
              </a:solidFill>
              <a:latin typeface="Arial" charset="0"/>
            </a:endParaRPr>
          </a:p>
        </p:txBody>
      </p:sp>
      <p:sp>
        <p:nvSpPr>
          <p:cNvPr id="69635" name="Rectangle 1"/>
          <p:cNvSpPr>
            <a:spLocks noGrp="1" noRot="1" noChangeAspect="1" noChangeArrowheads="1" noTextEdit="1"/>
          </p:cNvSpPr>
          <p:nvPr>
            <p:ph type="sldImg"/>
          </p:nvPr>
        </p:nvSpPr>
        <p:spPr>
          <a:xfrm>
            <a:off x="722313" y="739775"/>
            <a:ext cx="5346700" cy="3702050"/>
          </a:xfrm>
          <a:solidFill>
            <a:srgbClr val="FFFFFF"/>
          </a:solidFill>
          <a:ln/>
        </p:spPr>
      </p:sp>
      <p:sp>
        <p:nvSpPr>
          <p:cNvPr id="69636" name="Rectangle 2"/>
          <p:cNvSpPr>
            <a:spLocks noGrp="1" noChangeArrowheads="1"/>
          </p:cNvSpPr>
          <p:nvPr>
            <p:ph type="body" idx="1"/>
          </p:nvPr>
        </p:nvSpPr>
        <p:spPr>
          <a:xfrm>
            <a:off x="679765" y="4690147"/>
            <a:ext cx="5431795" cy="44423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D89F066C-18DA-459C-B5C9-BEF2D8CC30D9}" type="slidenum">
              <a:rPr lang="pt-BR" sz="1000" b="0">
                <a:solidFill>
                  <a:schemeClr val="tx1"/>
                </a:solidFill>
                <a:latin typeface="Arial" charset="0"/>
              </a:rPr>
              <a:pPr/>
              <a:t>41</a:t>
            </a:fld>
            <a:endParaRPr lang="pt-BR" sz="1000" b="0">
              <a:solidFill>
                <a:schemeClr val="tx1"/>
              </a:solidFill>
              <a:latin typeface="Arial" charset="0"/>
            </a:endParaRPr>
          </a:p>
        </p:txBody>
      </p:sp>
      <p:sp>
        <p:nvSpPr>
          <p:cNvPr id="70659" name="Rectangle 1"/>
          <p:cNvSpPr>
            <a:spLocks noGrp="1" noRot="1" noChangeAspect="1" noChangeArrowheads="1" noTextEdit="1"/>
          </p:cNvSpPr>
          <p:nvPr>
            <p:ph type="sldImg"/>
          </p:nvPr>
        </p:nvSpPr>
        <p:spPr>
          <a:xfrm>
            <a:off x="722313" y="739775"/>
            <a:ext cx="5346700" cy="3702050"/>
          </a:xfrm>
          <a:solidFill>
            <a:srgbClr val="FFFFFF"/>
          </a:solidFill>
          <a:ln/>
        </p:spPr>
      </p:sp>
      <p:sp>
        <p:nvSpPr>
          <p:cNvPr id="70660" name="Rectangle 2"/>
          <p:cNvSpPr>
            <a:spLocks noGrp="1" noChangeArrowheads="1"/>
          </p:cNvSpPr>
          <p:nvPr>
            <p:ph type="body" idx="1"/>
          </p:nvPr>
        </p:nvSpPr>
        <p:spPr>
          <a:xfrm>
            <a:off x="679765" y="4690147"/>
            <a:ext cx="5431795" cy="444238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7977" eaLnBrk="0" hangingPunct="0">
              <a:defRPr sz="4000" b="1">
                <a:solidFill>
                  <a:srgbClr val="3C7483"/>
                </a:solidFill>
                <a:latin typeface="Calibri" pitchFamily="34" charset="0"/>
                <a:ea typeface="MS PGothic" pitchFamily="34" charset="-128"/>
              </a:defRPr>
            </a:lvl1pPr>
            <a:lvl2pPr marL="739012" indent="-284236" defTabSz="937977" eaLnBrk="0" hangingPunct="0">
              <a:defRPr sz="4000" b="1">
                <a:solidFill>
                  <a:srgbClr val="3C7483"/>
                </a:solidFill>
                <a:latin typeface="Calibri" pitchFamily="34" charset="0"/>
                <a:ea typeface="MS PGothic" pitchFamily="34" charset="-128"/>
              </a:defRPr>
            </a:lvl2pPr>
            <a:lvl3pPr marL="1136942" indent="-227388" defTabSz="937977" eaLnBrk="0" hangingPunct="0">
              <a:defRPr sz="4000" b="1">
                <a:solidFill>
                  <a:srgbClr val="3C7483"/>
                </a:solidFill>
                <a:latin typeface="Calibri" pitchFamily="34" charset="0"/>
                <a:ea typeface="MS PGothic" pitchFamily="34" charset="-128"/>
              </a:defRPr>
            </a:lvl3pPr>
            <a:lvl4pPr marL="1591719" indent="-227388" defTabSz="937977" eaLnBrk="0" hangingPunct="0">
              <a:defRPr sz="4000" b="1">
                <a:solidFill>
                  <a:srgbClr val="3C7483"/>
                </a:solidFill>
                <a:latin typeface="Calibri" pitchFamily="34" charset="0"/>
                <a:ea typeface="MS PGothic" pitchFamily="34" charset="-128"/>
              </a:defRPr>
            </a:lvl4pPr>
            <a:lvl5pPr marL="2046496" indent="-227388" defTabSz="937977" eaLnBrk="0" hangingPunct="0">
              <a:defRPr sz="4000" b="1">
                <a:solidFill>
                  <a:srgbClr val="3C7483"/>
                </a:solidFill>
                <a:latin typeface="Calibri" pitchFamily="34" charset="0"/>
                <a:ea typeface="MS PGothic" pitchFamily="34" charset="-128"/>
              </a:defRPr>
            </a:lvl5pPr>
            <a:lvl6pPr marL="250127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92FA65B2-D881-4BAF-A938-96028BFF6531}" type="slidenum">
              <a:rPr lang="pt-BR" sz="1000" b="0">
                <a:solidFill>
                  <a:schemeClr val="tx1"/>
                </a:solidFill>
                <a:latin typeface="Arial" charset="0"/>
              </a:rPr>
              <a:pPr/>
              <a:t>42</a:t>
            </a:fld>
            <a:endParaRPr lang="pt-BR" sz="1000" b="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pt-BR"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7977" eaLnBrk="0" hangingPunct="0">
              <a:defRPr sz="4000" b="1">
                <a:solidFill>
                  <a:srgbClr val="3C7483"/>
                </a:solidFill>
                <a:latin typeface="Calibri" pitchFamily="34" charset="0"/>
                <a:ea typeface="MS PGothic" pitchFamily="34" charset="-128"/>
              </a:defRPr>
            </a:lvl1pPr>
            <a:lvl2pPr marL="739012" indent="-284236" defTabSz="937977" eaLnBrk="0" hangingPunct="0">
              <a:defRPr sz="4000" b="1">
                <a:solidFill>
                  <a:srgbClr val="3C7483"/>
                </a:solidFill>
                <a:latin typeface="Calibri" pitchFamily="34" charset="0"/>
                <a:ea typeface="MS PGothic" pitchFamily="34" charset="-128"/>
              </a:defRPr>
            </a:lvl2pPr>
            <a:lvl3pPr marL="1136942" indent="-227388" defTabSz="937977" eaLnBrk="0" hangingPunct="0">
              <a:defRPr sz="4000" b="1">
                <a:solidFill>
                  <a:srgbClr val="3C7483"/>
                </a:solidFill>
                <a:latin typeface="Calibri" pitchFamily="34" charset="0"/>
                <a:ea typeface="MS PGothic" pitchFamily="34" charset="-128"/>
              </a:defRPr>
            </a:lvl3pPr>
            <a:lvl4pPr marL="1591719" indent="-227388" defTabSz="937977" eaLnBrk="0" hangingPunct="0">
              <a:defRPr sz="4000" b="1">
                <a:solidFill>
                  <a:srgbClr val="3C7483"/>
                </a:solidFill>
                <a:latin typeface="Calibri" pitchFamily="34" charset="0"/>
                <a:ea typeface="MS PGothic" pitchFamily="34" charset="-128"/>
              </a:defRPr>
            </a:lvl4pPr>
            <a:lvl5pPr marL="2046496" indent="-227388" defTabSz="937977" eaLnBrk="0" hangingPunct="0">
              <a:defRPr sz="4000" b="1">
                <a:solidFill>
                  <a:srgbClr val="3C7483"/>
                </a:solidFill>
                <a:latin typeface="Calibri" pitchFamily="34" charset="0"/>
                <a:ea typeface="MS PGothic" pitchFamily="34" charset="-128"/>
              </a:defRPr>
            </a:lvl5pPr>
            <a:lvl6pPr marL="250127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A611A146-89D4-47DD-8CC1-4B77205365D9}" type="slidenum">
              <a:rPr lang="pt-BR" sz="1000" b="0">
                <a:solidFill>
                  <a:schemeClr val="tx1"/>
                </a:solidFill>
                <a:latin typeface="Arial" charset="0"/>
              </a:rPr>
              <a:pPr/>
              <a:t>43</a:t>
            </a:fld>
            <a:endParaRPr lang="pt-BR" sz="1000" b="0">
              <a:solidFill>
                <a:schemeClr val="tx1"/>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pt-BR"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22313" y="739775"/>
            <a:ext cx="5346700" cy="3702050"/>
          </a:xfrm>
          <a:ln/>
        </p:spPr>
      </p:sp>
      <p:sp>
        <p:nvSpPr>
          <p:cNvPr id="73731"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7977" eaLnBrk="0" hangingPunct="0">
              <a:defRPr sz="4000" b="1">
                <a:solidFill>
                  <a:srgbClr val="3C7483"/>
                </a:solidFill>
                <a:latin typeface="Calibri" pitchFamily="34" charset="0"/>
                <a:ea typeface="MS PGothic" pitchFamily="34" charset="-128"/>
              </a:defRPr>
            </a:lvl1pPr>
            <a:lvl2pPr marL="739012" indent="-284236" defTabSz="937977" eaLnBrk="0" hangingPunct="0">
              <a:defRPr sz="4000" b="1">
                <a:solidFill>
                  <a:srgbClr val="3C7483"/>
                </a:solidFill>
                <a:latin typeface="Calibri" pitchFamily="34" charset="0"/>
                <a:ea typeface="MS PGothic" pitchFamily="34" charset="-128"/>
              </a:defRPr>
            </a:lvl2pPr>
            <a:lvl3pPr marL="1136942" indent="-227388" defTabSz="937977" eaLnBrk="0" hangingPunct="0">
              <a:defRPr sz="4000" b="1">
                <a:solidFill>
                  <a:srgbClr val="3C7483"/>
                </a:solidFill>
                <a:latin typeface="Calibri" pitchFamily="34" charset="0"/>
                <a:ea typeface="MS PGothic" pitchFamily="34" charset="-128"/>
              </a:defRPr>
            </a:lvl3pPr>
            <a:lvl4pPr marL="1591719" indent="-227388" defTabSz="937977" eaLnBrk="0" hangingPunct="0">
              <a:defRPr sz="4000" b="1">
                <a:solidFill>
                  <a:srgbClr val="3C7483"/>
                </a:solidFill>
                <a:latin typeface="Calibri" pitchFamily="34" charset="0"/>
                <a:ea typeface="MS PGothic" pitchFamily="34" charset="-128"/>
              </a:defRPr>
            </a:lvl4pPr>
            <a:lvl5pPr marL="2046496" indent="-227388" defTabSz="937977" eaLnBrk="0" hangingPunct="0">
              <a:defRPr sz="4000" b="1">
                <a:solidFill>
                  <a:srgbClr val="3C7483"/>
                </a:solidFill>
                <a:latin typeface="Calibri" pitchFamily="34" charset="0"/>
                <a:ea typeface="MS PGothic" pitchFamily="34" charset="-128"/>
              </a:defRPr>
            </a:lvl5pPr>
            <a:lvl6pPr marL="250127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AE87EFBA-2836-4633-BBEA-D567D43054D3}" type="slidenum">
              <a:rPr lang="pt-BR" sz="1000" b="0">
                <a:solidFill>
                  <a:schemeClr val="tx1"/>
                </a:solidFill>
                <a:latin typeface="Arial" charset="0"/>
              </a:rPr>
              <a:pPr/>
              <a:t>45</a:t>
            </a:fld>
            <a:endParaRPr lang="pt-BR" sz="1000" b="0">
              <a:solidFill>
                <a:schemeClr val="tx1"/>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pt-BR"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7977" eaLnBrk="0" hangingPunct="0">
              <a:defRPr sz="4000" b="1">
                <a:solidFill>
                  <a:srgbClr val="3C7483"/>
                </a:solidFill>
                <a:latin typeface="Calibri" pitchFamily="34" charset="0"/>
                <a:ea typeface="MS PGothic" pitchFamily="34" charset="-128"/>
              </a:defRPr>
            </a:lvl1pPr>
            <a:lvl2pPr marL="739012" indent="-284236" defTabSz="937977" eaLnBrk="0" hangingPunct="0">
              <a:defRPr sz="4000" b="1">
                <a:solidFill>
                  <a:srgbClr val="3C7483"/>
                </a:solidFill>
                <a:latin typeface="Calibri" pitchFamily="34" charset="0"/>
                <a:ea typeface="MS PGothic" pitchFamily="34" charset="-128"/>
              </a:defRPr>
            </a:lvl2pPr>
            <a:lvl3pPr marL="1136942" indent="-227388" defTabSz="937977" eaLnBrk="0" hangingPunct="0">
              <a:defRPr sz="4000" b="1">
                <a:solidFill>
                  <a:srgbClr val="3C7483"/>
                </a:solidFill>
                <a:latin typeface="Calibri" pitchFamily="34" charset="0"/>
                <a:ea typeface="MS PGothic" pitchFamily="34" charset="-128"/>
              </a:defRPr>
            </a:lvl3pPr>
            <a:lvl4pPr marL="1591719" indent="-227388" defTabSz="937977" eaLnBrk="0" hangingPunct="0">
              <a:defRPr sz="4000" b="1">
                <a:solidFill>
                  <a:srgbClr val="3C7483"/>
                </a:solidFill>
                <a:latin typeface="Calibri" pitchFamily="34" charset="0"/>
                <a:ea typeface="MS PGothic" pitchFamily="34" charset="-128"/>
              </a:defRPr>
            </a:lvl4pPr>
            <a:lvl5pPr marL="2046496" indent="-227388" defTabSz="937977" eaLnBrk="0" hangingPunct="0">
              <a:defRPr sz="4000" b="1">
                <a:solidFill>
                  <a:srgbClr val="3C7483"/>
                </a:solidFill>
                <a:latin typeface="Calibri" pitchFamily="34" charset="0"/>
                <a:ea typeface="MS PGothic" pitchFamily="34" charset="-128"/>
              </a:defRPr>
            </a:lvl5pPr>
            <a:lvl6pPr marL="250127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937977" eaLnBrk="0" fontAlgn="base" hangingPunct="0">
              <a:spcBef>
                <a:spcPct val="0"/>
              </a:spcBef>
              <a:spcAft>
                <a:spcPct val="0"/>
              </a:spcAft>
              <a:defRPr sz="4000" b="1">
                <a:solidFill>
                  <a:srgbClr val="3C7483"/>
                </a:solidFill>
                <a:latin typeface="Calibri" pitchFamily="34" charset="0"/>
                <a:ea typeface="MS PGothic" pitchFamily="34" charset="-128"/>
              </a:defRPr>
            </a:lvl9pPr>
          </a:lstStyle>
          <a:p>
            <a:fld id="{25BEE6EB-A8A7-4906-AD20-865DB703D13F}" type="slidenum">
              <a:rPr lang="pt-BR" sz="1000" b="0">
                <a:solidFill>
                  <a:schemeClr val="tx1"/>
                </a:solidFill>
                <a:latin typeface="Arial" charset="0"/>
              </a:rPr>
              <a:pPr/>
              <a:t>46</a:t>
            </a:fld>
            <a:endParaRPr lang="pt-BR" sz="1000" b="0">
              <a:solidFill>
                <a:schemeClr val="tx1"/>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pt-B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4"/>
          <p:cNvSpPr>
            <a:spLocks noGrp="1" noChangeArrowheads="1"/>
          </p:cNvSpPr>
          <p:nvPr>
            <p:ph type="sldNum" sz="quarter"/>
          </p:nvPr>
        </p:nvSpPr>
        <p:spPr>
          <a:noFill/>
        </p:spPr>
        <p:txBody>
          <a:bodyPr/>
          <a:lstStyle/>
          <a:p>
            <a:pPr>
              <a:tabLst>
                <a:tab pos="0" algn="l"/>
                <a:tab pos="449182" algn="l"/>
                <a:tab pos="899946" algn="l"/>
                <a:tab pos="1350709" algn="l"/>
                <a:tab pos="1803054" algn="l"/>
                <a:tab pos="2253818" algn="l"/>
                <a:tab pos="2704581" algn="l"/>
                <a:tab pos="3156926" algn="l"/>
                <a:tab pos="3607690" algn="l"/>
                <a:tab pos="4058453" algn="l"/>
                <a:tab pos="4509217" algn="l"/>
                <a:tab pos="4961562" algn="l"/>
                <a:tab pos="5412325" algn="l"/>
                <a:tab pos="5863089" algn="l"/>
                <a:tab pos="6315434" algn="l"/>
                <a:tab pos="6766197" algn="l"/>
                <a:tab pos="7216961" algn="l"/>
                <a:tab pos="7667724" algn="l"/>
                <a:tab pos="8120069" algn="l"/>
                <a:tab pos="8570833" algn="l"/>
                <a:tab pos="9021596" algn="l"/>
              </a:tabLst>
            </a:pPr>
            <a:fld id="{4ACFC8D6-BBD6-4149-8E0D-F0F73B549C57}" type="slidenum">
              <a:rPr lang="pt-BR" smtClean="0">
                <a:latin typeface="Times New Roman" pitchFamily="18" charset="0"/>
                <a:ea typeface="SimSun" pitchFamily="2" charset="-122"/>
              </a:rPr>
              <a:pPr>
                <a:tabLst>
                  <a:tab pos="0" algn="l"/>
                  <a:tab pos="449182" algn="l"/>
                  <a:tab pos="899946" algn="l"/>
                  <a:tab pos="1350709" algn="l"/>
                  <a:tab pos="1803054" algn="l"/>
                  <a:tab pos="2253818" algn="l"/>
                  <a:tab pos="2704581" algn="l"/>
                  <a:tab pos="3156926" algn="l"/>
                  <a:tab pos="3607690" algn="l"/>
                  <a:tab pos="4058453" algn="l"/>
                  <a:tab pos="4509217" algn="l"/>
                  <a:tab pos="4961562" algn="l"/>
                  <a:tab pos="5412325" algn="l"/>
                  <a:tab pos="5863089" algn="l"/>
                  <a:tab pos="6315434" algn="l"/>
                  <a:tab pos="6766197" algn="l"/>
                  <a:tab pos="7216961" algn="l"/>
                  <a:tab pos="7667724" algn="l"/>
                  <a:tab pos="8120069" algn="l"/>
                  <a:tab pos="8570833" algn="l"/>
                  <a:tab pos="9021596" algn="l"/>
                </a:tabLst>
              </a:pPr>
              <a:t>17</a:t>
            </a:fld>
            <a:endParaRPr lang="pt-BR" dirty="0" smtClean="0">
              <a:latin typeface="Times New Roman" pitchFamily="18" charset="0"/>
              <a:ea typeface="SimSun" pitchFamily="2" charset="-122"/>
            </a:endParaRPr>
          </a:p>
        </p:txBody>
      </p:sp>
      <p:sp>
        <p:nvSpPr>
          <p:cNvPr id="80899" name="Text Box 1"/>
          <p:cNvSpPr txBox="1">
            <a:spLocks noChangeArrowheads="1"/>
          </p:cNvSpPr>
          <p:nvPr/>
        </p:nvSpPr>
        <p:spPr bwMode="auto">
          <a:xfrm>
            <a:off x="3847677" y="9381635"/>
            <a:ext cx="2930960" cy="481555"/>
          </a:xfrm>
          <a:prstGeom prst="rect">
            <a:avLst/>
          </a:prstGeom>
          <a:noFill/>
          <a:ln w="9525">
            <a:noFill/>
            <a:round/>
            <a:headEnd/>
            <a:tailEnd/>
          </a:ln>
        </p:spPr>
        <p:txBody>
          <a:bodyPr lIns="19524" tIns="0" rIns="19524" bIns="0" anchor="b"/>
          <a:lstStyle/>
          <a:p>
            <a:pPr algn="r">
              <a:tabLst>
                <a:tab pos="0" algn="l"/>
                <a:tab pos="449182" algn="l"/>
                <a:tab pos="899946" algn="l"/>
                <a:tab pos="1350709" algn="l"/>
                <a:tab pos="1803054" algn="l"/>
                <a:tab pos="2253818" algn="l"/>
                <a:tab pos="2704581" algn="l"/>
                <a:tab pos="3156926" algn="l"/>
                <a:tab pos="3607690" algn="l"/>
                <a:tab pos="4058453" algn="l"/>
                <a:tab pos="4509217" algn="l"/>
                <a:tab pos="4961562" algn="l"/>
                <a:tab pos="5412325" algn="l"/>
                <a:tab pos="5863089" algn="l"/>
                <a:tab pos="6315434" algn="l"/>
                <a:tab pos="6766197" algn="l"/>
                <a:tab pos="7216961" algn="l"/>
                <a:tab pos="7667724" algn="l"/>
                <a:tab pos="8120069" algn="l"/>
                <a:tab pos="8570833" algn="l"/>
                <a:tab pos="9021596" algn="l"/>
              </a:tabLst>
            </a:pPr>
            <a:fld id="{6A409E3A-FD24-47D7-975F-19B8302BEB1B}" type="slidenum">
              <a:rPr lang="pt-BR" sz="1100" i="1">
                <a:solidFill>
                  <a:srgbClr val="000000"/>
                </a:solidFill>
              </a:rPr>
              <a:pPr algn="r">
                <a:tabLst>
                  <a:tab pos="0" algn="l"/>
                  <a:tab pos="449182" algn="l"/>
                  <a:tab pos="899946" algn="l"/>
                  <a:tab pos="1350709" algn="l"/>
                  <a:tab pos="1803054" algn="l"/>
                  <a:tab pos="2253818" algn="l"/>
                  <a:tab pos="2704581" algn="l"/>
                  <a:tab pos="3156926" algn="l"/>
                  <a:tab pos="3607690" algn="l"/>
                  <a:tab pos="4058453" algn="l"/>
                  <a:tab pos="4509217" algn="l"/>
                  <a:tab pos="4961562" algn="l"/>
                  <a:tab pos="5412325" algn="l"/>
                  <a:tab pos="5863089" algn="l"/>
                  <a:tab pos="6315434" algn="l"/>
                  <a:tab pos="6766197" algn="l"/>
                  <a:tab pos="7216961" algn="l"/>
                  <a:tab pos="7667724" algn="l"/>
                  <a:tab pos="8120069" algn="l"/>
                  <a:tab pos="8570833" algn="l"/>
                  <a:tab pos="9021596" algn="l"/>
                </a:tabLst>
              </a:pPr>
              <a:t>17</a:t>
            </a:fld>
            <a:endParaRPr lang="pt-BR" sz="1100" i="1" dirty="0">
              <a:solidFill>
                <a:srgbClr val="000000"/>
              </a:solidFill>
            </a:endParaRPr>
          </a:p>
        </p:txBody>
      </p:sp>
      <p:sp>
        <p:nvSpPr>
          <p:cNvPr id="80900" name="Text Box 2"/>
          <p:cNvSpPr txBox="1">
            <a:spLocks noChangeArrowheads="1"/>
          </p:cNvSpPr>
          <p:nvPr/>
        </p:nvSpPr>
        <p:spPr bwMode="auto">
          <a:xfrm>
            <a:off x="957954" y="746805"/>
            <a:ext cx="4873831" cy="3686657"/>
          </a:xfrm>
          <a:prstGeom prst="rect">
            <a:avLst/>
          </a:prstGeom>
          <a:solidFill>
            <a:srgbClr val="FFFFFF"/>
          </a:solidFill>
          <a:ln w="9360">
            <a:solidFill>
              <a:srgbClr val="000000"/>
            </a:solidFill>
            <a:miter lim="800000"/>
            <a:headEnd/>
            <a:tailEnd/>
          </a:ln>
        </p:spPr>
        <p:txBody>
          <a:bodyPr wrap="none" lIns="91840" tIns="45919" rIns="91840" bIns="45919" anchor="ctr"/>
          <a:lstStyle/>
          <a:p>
            <a:endParaRPr lang="pt-BR"/>
          </a:p>
        </p:txBody>
      </p:sp>
      <p:sp>
        <p:nvSpPr>
          <p:cNvPr id="80901" name="Rectangle 3"/>
          <p:cNvSpPr>
            <a:spLocks noChangeArrowheads="1"/>
          </p:cNvSpPr>
          <p:nvPr>
            <p:ph type="body"/>
          </p:nvPr>
        </p:nvSpPr>
        <p:spPr>
          <a:xfrm>
            <a:off x="904030" y="4689239"/>
            <a:ext cx="4970577" cy="4442935"/>
          </a:xfrm>
          <a:solidFill>
            <a:srgbClr val="FFFFFF"/>
          </a:solidFill>
          <a:ln w="9360">
            <a:solidFill>
              <a:srgbClr val="000000"/>
            </a:solidFill>
            <a:miter lim="800000"/>
          </a:ln>
        </p:spPr>
        <p:txBody>
          <a:bodyPr wrap="none" anchor="ctr"/>
          <a:lstStyle/>
          <a:p>
            <a:endParaRPr lang="pt-BR" smtClean="0">
              <a:latin typeface="Times New Roman" pitchFamily="18" charset="0"/>
            </a:endParaRPr>
          </a:p>
        </p:txBody>
      </p:sp>
      <p:sp>
        <p:nvSpPr>
          <p:cNvPr id="80902" name="Text Box 4"/>
          <p:cNvSpPr txBox="1">
            <a:spLocks noChangeArrowheads="1"/>
          </p:cNvSpPr>
          <p:nvPr/>
        </p:nvSpPr>
        <p:spPr bwMode="auto">
          <a:xfrm>
            <a:off x="3847678" y="9380056"/>
            <a:ext cx="2942062" cy="492607"/>
          </a:xfrm>
          <a:prstGeom prst="rect">
            <a:avLst/>
          </a:prstGeom>
          <a:noFill/>
          <a:ln w="9525">
            <a:noFill/>
            <a:round/>
            <a:headEnd/>
            <a:tailEnd/>
          </a:ln>
        </p:spPr>
        <p:txBody>
          <a:bodyPr lIns="20248" tIns="0" rIns="20248" bIns="0" anchor="b"/>
          <a:lstStyle/>
          <a:p>
            <a:pPr algn="r">
              <a:tabLst>
                <a:tab pos="0" algn="l"/>
                <a:tab pos="449182" algn="l"/>
                <a:tab pos="899946" algn="l"/>
                <a:tab pos="1350709" algn="l"/>
                <a:tab pos="1803054" algn="l"/>
                <a:tab pos="2253818" algn="l"/>
                <a:tab pos="2704581" algn="l"/>
                <a:tab pos="3156926" algn="l"/>
                <a:tab pos="3607690" algn="l"/>
                <a:tab pos="4058453" algn="l"/>
                <a:tab pos="4509217" algn="l"/>
                <a:tab pos="4961562" algn="l"/>
                <a:tab pos="5412325" algn="l"/>
                <a:tab pos="5863089" algn="l"/>
                <a:tab pos="6315434" algn="l"/>
                <a:tab pos="6766197" algn="l"/>
                <a:tab pos="7216961" algn="l"/>
                <a:tab pos="7667724" algn="l"/>
                <a:tab pos="8120069" algn="l"/>
                <a:tab pos="8570833" algn="l"/>
                <a:tab pos="9021596" algn="l"/>
              </a:tabLst>
            </a:pPr>
            <a:fld id="{657E797E-01F1-4FB3-8831-524CE796DBD9}" type="slidenum">
              <a:rPr lang="pt-BR" sz="1100" i="1">
                <a:solidFill>
                  <a:srgbClr val="000000"/>
                </a:solidFill>
              </a:rPr>
              <a:pPr algn="r">
                <a:tabLst>
                  <a:tab pos="0" algn="l"/>
                  <a:tab pos="449182" algn="l"/>
                  <a:tab pos="899946" algn="l"/>
                  <a:tab pos="1350709" algn="l"/>
                  <a:tab pos="1803054" algn="l"/>
                  <a:tab pos="2253818" algn="l"/>
                  <a:tab pos="2704581" algn="l"/>
                  <a:tab pos="3156926" algn="l"/>
                  <a:tab pos="3607690" algn="l"/>
                  <a:tab pos="4058453" algn="l"/>
                  <a:tab pos="4509217" algn="l"/>
                  <a:tab pos="4961562" algn="l"/>
                  <a:tab pos="5412325" algn="l"/>
                  <a:tab pos="5863089" algn="l"/>
                  <a:tab pos="6315434" algn="l"/>
                  <a:tab pos="6766197" algn="l"/>
                  <a:tab pos="7216961" algn="l"/>
                  <a:tab pos="7667724" algn="l"/>
                  <a:tab pos="8120069" algn="l"/>
                  <a:tab pos="8570833" algn="l"/>
                  <a:tab pos="9021596" algn="l"/>
                </a:tabLst>
              </a:pPr>
              <a:t>17</a:t>
            </a:fld>
            <a:endParaRPr lang="pt-BR" sz="1100" i="1"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22313" y="739775"/>
            <a:ext cx="5346700" cy="3702050"/>
          </a:xfrm>
          <a:ln/>
        </p:spPr>
      </p:sp>
      <p:sp>
        <p:nvSpPr>
          <p:cNvPr id="76803"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1"/>
          <p:cNvSpPr>
            <a:spLocks noGrp="1" noRot="1" noChangeAspect="1" noChangeArrowheads="1" noTextEdit="1"/>
          </p:cNvSpPr>
          <p:nvPr>
            <p:ph type="sldImg"/>
          </p:nvPr>
        </p:nvSpPr>
        <p:spPr>
          <a:xfrm>
            <a:off x="258763" y="619125"/>
            <a:ext cx="6273800" cy="4343400"/>
          </a:xfrm>
          <a:solidFill>
            <a:srgbClr val="FFFFFF"/>
          </a:solidFill>
          <a:ln/>
        </p:spPr>
      </p:sp>
      <p:sp>
        <p:nvSpPr>
          <p:cNvPr id="77827" name="Espaço Reservado para Data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r>
              <a:rPr lang="pt-BR" sz="1000" b="0">
                <a:solidFill>
                  <a:srgbClr val="000000"/>
                </a:solidFill>
                <a:latin typeface="Arial" charset="0"/>
              </a:rPr>
              <a:t>05/10/2012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p:cNvSpPr>
            <a:spLocks noGrp="1" noRot="1" noChangeAspect="1" noChangeArrowheads="1" noTextEdit="1"/>
          </p:cNvSpPr>
          <p:nvPr>
            <p:ph type="sldImg"/>
          </p:nvPr>
        </p:nvSpPr>
        <p:spPr>
          <a:xfrm>
            <a:off x="258763" y="619125"/>
            <a:ext cx="6273800" cy="4343400"/>
          </a:xfrm>
          <a:solidFill>
            <a:srgbClr val="FFFFFF"/>
          </a:solidFill>
          <a:ln/>
        </p:spPr>
      </p:sp>
      <p:sp>
        <p:nvSpPr>
          <p:cNvPr id="79875" name="Espaço Reservado para Data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67436" eaLnBrk="0" hangingPunct="0">
              <a:defRPr sz="4000" b="1">
                <a:solidFill>
                  <a:srgbClr val="3C7483"/>
                </a:solidFill>
                <a:latin typeface="Calibri" pitchFamily="34" charset="0"/>
                <a:ea typeface="MS PGothic" pitchFamily="34" charset="-128"/>
              </a:defRPr>
            </a:lvl1pPr>
            <a:lvl2pPr marL="739012" indent="-284236" defTabSz="767436" eaLnBrk="0" hangingPunct="0">
              <a:defRPr sz="4000" b="1">
                <a:solidFill>
                  <a:srgbClr val="3C7483"/>
                </a:solidFill>
                <a:latin typeface="Calibri" pitchFamily="34" charset="0"/>
                <a:ea typeface="MS PGothic" pitchFamily="34" charset="-128"/>
              </a:defRPr>
            </a:lvl2pPr>
            <a:lvl3pPr marL="1136942" indent="-227388" defTabSz="767436" eaLnBrk="0" hangingPunct="0">
              <a:defRPr sz="4000" b="1">
                <a:solidFill>
                  <a:srgbClr val="3C7483"/>
                </a:solidFill>
                <a:latin typeface="Calibri" pitchFamily="34" charset="0"/>
                <a:ea typeface="MS PGothic" pitchFamily="34" charset="-128"/>
              </a:defRPr>
            </a:lvl3pPr>
            <a:lvl4pPr marL="1591719" indent="-227388" defTabSz="767436" eaLnBrk="0" hangingPunct="0">
              <a:defRPr sz="4000" b="1">
                <a:solidFill>
                  <a:srgbClr val="3C7483"/>
                </a:solidFill>
                <a:latin typeface="Calibri" pitchFamily="34" charset="0"/>
                <a:ea typeface="MS PGothic" pitchFamily="34" charset="-128"/>
              </a:defRPr>
            </a:lvl4pPr>
            <a:lvl5pPr marL="2046496" indent="-227388" defTabSz="767436" eaLnBrk="0" hangingPunct="0">
              <a:defRPr sz="4000" b="1">
                <a:solidFill>
                  <a:srgbClr val="3C7483"/>
                </a:solidFill>
                <a:latin typeface="Calibri" pitchFamily="34" charset="0"/>
                <a:ea typeface="MS PGothic" pitchFamily="34" charset="-128"/>
              </a:defRPr>
            </a:lvl5pPr>
            <a:lvl6pPr marL="250127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56049"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10826"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65603" indent="-227388" defTabSz="767436" eaLnBrk="0" fontAlgn="base" hangingPunct="0">
              <a:spcBef>
                <a:spcPct val="0"/>
              </a:spcBef>
              <a:spcAft>
                <a:spcPct val="0"/>
              </a:spcAft>
              <a:defRPr sz="4000" b="1">
                <a:solidFill>
                  <a:srgbClr val="3C7483"/>
                </a:solidFill>
                <a:latin typeface="Calibri" pitchFamily="34" charset="0"/>
                <a:ea typeface="MS PGothic" pitchFamily="34" charset="-128"/>
              </a:defRPr>
            </a:lvl9pPr>
          </a:lstStyle>
          <a:p>
            <a:r>
              <a:rPr lang="pt-BR" sz="1000" b="0">
                <a:solidFill>
                  <a:srgbClr val="000000"/>
                </a:solidFill>
                <a:latin typeface="Arial" charset="0"/>
              </a:rPr>
              <a:t>05/10/2012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3"/>
          <p:cNvSpPr>
            <a:spLocks noGrp="1" noChangeArrowheads="1"/>
          </p:cNvSpPr>
          <p:nvPr>
            <p:ph type="sldNum" sz="quarter"/>
          </p:nvPr>
        </p:nvSpPr>
        <p:spPr>
          <a:noFill/>
        </p:spPr>
        <p:txBody>
          <a:bodyPr/>
          <a:lstStyle/>
          <a:p>
            <a:fld id="{8F02351C-FDF7-4993-983D-D1B5B6C01C7A}" type="slidenum">
              <a:rPr lang="pt-BR" smtClean="0">
                <a:ea typeface="Lucida Sans Unicode" pitchFamily="34" charset="0"/>
              </a:rPr>
              <a:pPr/>
              <a:t>18</a:t>
            </a:fld>
            <a:endParaRPr lang="pt-BR" smtClean="0">
              <a:ea typeface="Lucida Sans Unicode" pitchFamily="34" charset="0"/>
            </a:endParaRPr>
          </a:p>
        </p:txBody>
      </p:sp>
      <p:sp>
        <p:nvSpPr>
          <p:cNvPr id="157699" name="Text Box 1"/>
          <p:cNvSpPr txBox="1">
            <a:spLocks noChangeArrowheads="1"/>
          </p:cNvSpPr>
          <p:nvPr/>
        </p:nvSpPr>
        <p:spPr bwMode="auto">
          <a:xfrm>
            <a:off x="666515" y="746925"/>
            <a:ext cx="5458297" cy="3688826"/>
          </a:xfrm>
          <a:prstGeom prst="rect">
            <a:avLst/>
          </a:prstGeom>
          <a:solidFill>
            <a:srgbClr val="FFFFFF">
              <a:alpha val="50195"/>
            </a:srgbClr>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pt-BR"/>
          </a:p>
        </p:txBody>
      </p:sp>
      <p:sp>
        <p:nvSpPr>
          <p:cNvPr id="157700" name="Rectangle 2"/>
          <p:cNvSpPr>
            <a:spLocks noGrp="1" noChangeArrowheads="1"/>
          </p:cNvSpPr>
          <p:nvPr>
            <p:ph type="body"/>
          </p:nvPr>
        </p:nvSpPr>
        <p:spPr>
          <a:xfrm>
            <a:off x="904326" y="4689988"/>
            <a:ext cx="4971353" cy="4434171"/>
          </a:xfrm>
          <a:noFill/>
          <a:ln/>
        </p:spPr>
        <p:txBody>
          <a:bodyPr wrap="none" anchor="ctr"/>
          <a:lstStyle/>
          <a:p>
            <a:endParaRPr lang="pt-BR" smtClean="0"/>
          </a:p>
        </p:txBody>
      </p:sp>
      <p:sp>
        <p:nvSpPr>
          <p:cNvPr id="157701" name="Text Box 3"/>
          <p:cNvSpPr txBox="1">
            <a:spLocks noChangeArrowheads="1"/>
          </p:cNvSpPr>
          <p:nvPr/>
        </p:nvSpPr>
        <p:spPr bwMode="auto">
          <a:xfrm>
            <a:off x="3847016" y="9381557"/>
            <a:ext cx="2942692" cy="492686"/>
          </a:xfrm>
          <a:prstGeom prst="rect">
            <a:avLst/>
          </a:prstGeom>
          <a:noFill/>
          <a:ln w="9525">
            <a:noFill/>
            <a:round/>
            <a:headEnd/>
            <a:tailEnd/>
          </a:ln>
        </p:spPr>
        <p:txBody>
          <a:bodyPr lIns="19440" tIns="0" rIns="19440" bIns="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FBD0878-349D-4C2B-8D0D-6C3A05073499}" type="slidenum">
              <a:rPr lang="pt-BR" sz="1100" i="1">
                <a:solidFill>
                  <a:srgbClr val="800000"/>
                </a:solidFill>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pt-BR" sz="1100" i="1">
              <a:solidFill>
                <a:srgbClr val="8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722313" y="739775"/>
            <a:ext cx="5346700" cy="3702050"/>
          </a:xfrm>
          <a:ln/>
        </p:spPr>
      </p:sp>
      <p:sp>
        <p:nvSpPr>
          <p:cNvPr id="48131"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849367" y="9378715"/>
            <a:ext cx="2943540" cy="493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666" tIns="46627" rIns="89666" bIns="46627" anchor="b"/>
          <a:lstStyle>
            <a:lvl1pPr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9pPr>
          </a:lstStyle>
          <a:p>
            <a:pPr algn="r" eaLnBrk="1" hangingPunct="1">
              <a:buSzPct val="100000"/>
            </a:pPr>
            <a:fld id="{1BA5840C-A931-4782-A77B-8230588DCB5C}" type="slidenum">
              <a:rPr lang="pt-BR" sz="1200" b="0">
                <a:solidFill>
                  <a:srgbClr val="000000"/>
                </a:solidFill>
                <a:latin typeface="Times New Roman" pitchFamily="18" charset="0"/>
                <a:ea typeface="SimSun" pitchFamily="2" charset="-122"/>
              </a:rPr>
              <a:pPr algn="r" eaLnBrk="1" hangingPunct="1">
                <a:buSzPct val="100000"/>
              </a:pPr>
              <a:t>21</a:t>
            </a:fld>
            <a:endParaRPr lang="pt-BR" sz="1200" b="0">
              <a:solidFill>
                <a:srgbClr val="000000"/>
              </a:solidFill>
              <a:latin typeface="Times New Roman" pitchFamily="18" charset="0"/>
              <a:ea typeface="SimSun" pitchFamily="2" charset="-122"/>
            </a:endParaRPr>
          </a:p>
        </p:txBody>
      </p:sp>
      <p:sp>
        <p:nvSpPr>
          <p:cNvPr id="49155" name="Text Box 3"/>
          <p:cNvSpPr txBox="1">
            <a:spLocks noChangeArrowheads="1"/>
          </p:cNvSpPr>
          <p:nvPr/>
        </p:nvSpPr>
        <p:spPr bwMode="auto">
          <a:xfrm>
            <a:off x="3850947" y="9385027"/>
            <a:ext cx="2924570" cy="473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743" tIns="47344" rIns="90743" bIns="47344" anchor="b"/>
          <a:lstStyle>
            <a:lvl1pPr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9pPr>
          </a:lstStyle>
          <a:p>
            <a:pPr algn="r" eaLnBrk="1" hangingPunct="1">
              <a:buSzPct val="100000"/>
            </a:pPr>
            <a:fld id="{B7F9391C-6A48-4AE7-B368-A6FDF65E36C3}" type="slidenum">
              <a:rPr lang="pt-BR" sz="1300" b="0">
                <a:solidFill>
                  <a:srgbClr val="000000"/>
                </a:solidFill>
                <a:latin typeface="Arial Unicode MS" pitchFamily="34" charset="-128"/>
                <a:ea typeface="Arial Unicode MS" pitchFamily="34" charset="-128"/>
                <a:cs typeface="Arial Unicode MS" pitchFamily="34" charset="-128"/>
              </a:rPr>
              <a:pPr algn="r" eaLnBrk="1" hangingPunct="1">
                <a:buSzPct val="100000"/>
              </a:pPr>
              <a:t>21</a:t>
            </a:fld>
            <a:endParaRPr lang="pt-BR" sz="1300" b="0">
              <a:solidFill>
                <a:srgbClr val="000000"/>
              </a:solidFill>
              <a:latin typeface="Arial Unicode MS" pitchFamily="34" charset="-128"/>
              <a:ea typeface="Arial Unicode MS" pitchFamily="34" charset="-128"/>
              <a:cs typeface="Arial Unicode MS" pitchFamily="34" charset="-128"/>
            </a:endParaRPr>
          </a:p>
        </p:txBody>
      </p:sp>
      <p:sp>
        <p:nvSpPr>
          <p:cNvPr id="49156" name="Text Box 4"/>
          <p:cNvSpPr txBox="1">
            <a:spLocks noChangeArrowheads="1"/>
          </p:cNvSpPr>
          <p:nvPr/>
        </p:nvSpPr>
        <p:spPr bwMode="auto">
          <a:xfrm>
            <a:off x="3850948" y="9385027"/>
            <a:ext cx="2937216" cy="486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743" tIns="47344" rIns="90743" bIns="47344" anchor="b"/>
          <a:lstStyle>
            <a:lvl1pPr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9pPr>
          </a:lstStyle>
          <a:p>
            <a:pPr algn="r" eaLnBrk="1" hangingPunct="1">
              <a:buSzPct val="100000"/>
            </a:pPr>
            <a:fld id="{7DE7E2B3-0FBD-4496-AD32-F721F505E2B8}" type="slidenum">
              <a:rPr lang="pt-BR" sz="1300" b="0">
                <a:solidFill>
                  <a:srgbClr val="000000"/>
                </a:solidFill>
                <a:latin typeface="Arial Unicode MS" pitchFamily="34" charset="-128"/>
                <a:ea typeface="Arial Unicode MS" pitchFamily="34" charset="-128"/>
                <a:cs typeface="Arial Unicode MS" pitchFamily="34" charset="-128"/>
              </a:rPr>
              <a:pPr algn="r" eaLnBrk="1" hangingPunct="1">
                <a:buSzPct val="100000"/>
              </a:pPr>
              <a:t>21</a:t>
            </a:fld>
            <a:endParaRPr lang="pt-BR" sz="1300" b="0">
              <a:solidFill>
                <a:srgbClr val="000000"/>
              </a:solidFill>
              <a:latin typeface="Arial Unicode MS" pitchFamily="34" charset="-128"/>
              <a:ea typeface="Arial Unicode MS" pitchFamily="34" charset="-128"/>
              <a:cs typeface="Arial Unicode MS" pitchFamily="34" charset="-128"/>
            </a:endParaRPr>
          </a:p>
        </p:txBody>
      </p:sp>
      <p:sp>
        <p:nvSpPr>
          <p:cNvPr id="49157" name="Rectangle 5"/>
          <p:cNvSpPr>
            <a:spLocks noGrp="1" noRot="1" noChangeAspect="1" noChangeArrowheads="1" noTextEdit="1"/>
          </p:cNvSpPr>
          <p:nvPr>
            <p:ph type="sldImg"/>
          </p:nvPr>
        </p:nvSpPr>
        <p:spPr>
          <a:xfrm>
            <a:off x="725488" y="738188"/>
            <a:ext cx="5346700" cy="3702050"/>
          </a:xfrm>
          <a:ln/>
        </p:spPr>
      </p:sp>
      <p:sp>
        <p:nvSpPr>
          <p:cNvPr id="49158" name="Rectangle 6"/>
          <p:cNvSpPr>
            <a:spLocks noGrp="1" noChangeArrowheads="1"/>
          </p:cNvSpPr>
          <p:nvPr>
            <p:ph type="body" idx="1"/>
          </p:nvPr>
        </p:nvSpPr>
        <p:spPr>
          <a:xfrm>
            <a:off x="907407" y="4693303"/>
            <a:ext cx="4962284" cy="44281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446882" eaLnBrk="1" hangingPunct="1">
              <a:spcBef>
                <a:spcPts val="448"/>
              </a:spcBef>
              <a:tabLst>
                <a:tab pos="0" algn="l"/>
                <a:tab pos="445302" algn="l"/>
                <a:tab pos="892184" algn="l"/>
                <a:tab pos="1340645" algn="l"/>
                <a:tab pos="1787526" algn="l"/>
                <a:tab pos="2235986" algn="l"/>
                <a:tab pos="2682868" algn="l"/>
                <a:tab pos="3131329" algn="l"/>
                <a:tab pos="3578209" algn="l"/>
                <a:tab pos="4026670" algn="l"/>
                <a:tab pos="4473552" algn="l"/>
                <a:tab pos="4920433" algn="l"/>
                <a:tab pos="5368893" algn="l"/>
                <a:tab pos="5815775" algn="l"/>
                <a:tab pos="6264236" algn="l"/>
                <a:tab pos="6711117" algn="l"/>
                <a:tab pos="7159577" algn="l"/>
                <a:tab pos="7606459" algn="l"/>
                <a:tab pos="8054919" algn="l"/>
                <a:tab pos="8501800" algn="l"/>
                <a:tab pos="8950261" algn="l"/>
              </a:tabLst>
            </a:pPr>
            <a:endParaRPr lang="pt-BR" smtClean="0">
              <a:ea typeface="SimSun" pitchFamily="2" charset="-122"/>
            </a:endParaRPr>
          </a:p>
        </p:txBody>
      </p:sp>
      <p:sp>
        <p:nvSpPr>
          <p:cNvPr id="49159" name="Text Box 7"/>
          <p:cNvSpPr txBox="1">
            <a:spLocks noChangeArrowheads="1"/>
          </p:cNvSpPr>
          <p:nvPr/>
        </p:nvSpPr>
        <p:spPr bwMode="auto">
          <a:xfrm>
            <a:off x="3850947" y="9385027"/>
            <a:ext cx="2941959" cy="490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743" tIns="47344" rIns="90743" bIns="47344" anchor="b"/>
          <a:lstStyle>
            <a:lvl1pPr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7788" algn="l"/>
                <a:tab pos="1797050" algn="l"/>
                <a:tab pos="2247900" algn="l"/>
                <a:tab pos="2697163" algn="l"/>
                <a:tab pos="3148013" algn="l"/>
                <a:tab pos="3597275" algn="l"/>
                <a:tab pos="4048125" algn="l"/>
                <a:tab pos="4497388" algn="l"/>
                <a:tab pos="4946650" algn="l"/>
                <a:tab pos="5397500" algn="l"/>
                <a:tab pos="5846763" algn="l"/>
                <a:tab pos="6297613" algn="l"/>
                <a:tab pos="6746875" algn="l"/>
                <a:tab pos="7197725" algn="l"/>
                <a:tab pos="7646988" algn="l"/>
                <a:tab pos="8097838" algn="l"/>
                <a:tab pos="8547100" algn="l"/>
                <a:tab pos="8997950" algn="l"/>
              </a:tabLst>
              <a:defRPr sz="4000" b="1">
                <a:solidFill>
                  <a:srgbClr val="3C7483"/>
                </a:solidFill>
                <a:latin typeface="Calibri" pitchFamily="34" charset="0"/>
                <a:ea typeface="MS PGothic" pitchFamily="34" charset="-128"/>
              </a:defRPr>
            </a:lvl9pPr>
          </a:lstStyle>
          <a:p>
            <a:pPr algn="r" eaLnBrk="1" hangingPunct="1">
              <a:buSzPct val="100000"/>
            </a:pPr>
            <a:fld id="{1F9EED73-7309-4A4F-9B7E-B4FCBFB26212}" type="slidenum">
              <a:rPr lang="pt-BR" sz="1300" b="0">
                <a:solidFill>
                  <a:srgbClr val="000000"/>
                </a:solidFill>
                <a:latin typeface="Arial Unicode MS" pitchFamily="34" charset="-128"/>
                <a:ea typeface="Arial Unicode MS" pitchFamily="34" charset="-128"/>
                <a:cs typeface="Arial Unicode MS" pitchFamily="34" charset="-128"/>
              </a:rPr>
              <a:pPr algn="r" eaLnBrk="1" hangingPunct="1">
                <a:buSzPct val="100000"/>
              </a:pPr>
              <a:t>21</a:t>
            </a:fld>
            <a:endParaRPr lang="pt-BR" sz="1300" b="0">
              <a:solidFill>
                <a:srgbClr val="000000"/>
              </a:solidFill>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722313" y="739775"/>
            <a:ext cx="5346700" cy="3702050"/>
          </a:xfrm>
          <a:ln/>
        </p:spPr>
      </p:sp>
      <p:sp>
        <p:nvSpPr>
          <p:cNvPr id="52227"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22313" y="739775"/>
            <a:ext cx="5346700" cy="3702050"/>
          </a:xfrm>
          <a:ln/>
        </p:spPr>
      </p:sp>
      <p:sp>
        <p:nvSpPr>
          <p:cNvPr id="54275" name="Rectangle 3"/>
          <p:cNvSpPr>
            <a:spLocks noGrp="1" noChangeArrowheads="1"/>
          </p:cNvSpPr>
          <p:nvPr>
            <p:ph type="body" idx="1"/>
          </p:nvPr>
        </p:nvSpPr>
        <p:spPr>
          <a:xfrm>
            <a:off x="905826" y="4690146"/>
            <a:ext cx="4974930" cy="44376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52529" y="9380292"/>
            <a:ext cx="2937216" cy="48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684" tIns="46636" rIns="89684" bIns="46636" anchor="b"/>
          <a:lstStyle>
            <a:lvl1pPr defTabSz="449263" eaLnBrk="0" hangingPunct="0">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914400" algn="l"/>
                <a:tab pos="1830388" algn="l"/>
                <a:tab pos="2746375" algn="l"/>
                <a:tab pos="3662363" algn="l"/>
                <a:tab pos="4579938" algn="l"/>
                <a:tab pos="5495925" algn="l"/>
                <a:tab pos="6411913" algn="l"/>
                <a:tab pos="7327900" algn="l"/>
                <a:tab pos="8243888" algn="l"/>
                <a:tab pos="9159875" algn="l"/>
                <a:tab pos="10075863" algn="l"/>
              </a:tabLst>
              <a:defRPr sz="4000" b="1">
                <a:solidFill>
                  <a:srgbClr val="3C7483"/>
                </a:solidFill>
                <a:latin typeface="Calibri" pitchFamily="34" charset="0"/>
                <a:ea typeface="MS PGothic" pitchFamily="34" charset="-128"/>
              </a:defRPr>
            </a:lvl9pPr>
          </a:lstStyle>
          <a:p>
            <a:pPr algn="r" eaLnBrk="1" hangingPunct="1">
              <a:buSzPct val="100000"/>
            </a:pPr>
            <a:fld id="{B8B999CF-655E-4EF4-B701-34FC16DF4136}" type="slidenum">
              <a:rPr lang="pt-BR" sz="1200" b="0">
                <a:solidFill>
                  <a:srgbClr val="000000"/>
                </a:solidFill>
                <a:latin typeface="Times New Roman" pitchFamily="18" charset="0"/>
                <a:ea typeface="Arial Unicode MS" pitchFamily="34" charset="-128"/>
                <a:cs typeface="Arial Unicode MS" pitchFamily="34" charset="-128"/>
              </a:rPr>
              <a:pPr algn="r" eaLnBrk="1" hangingPunct="1">
                <a:buSzPct val="100000"/>
              </a:pPr>
              <a:t>24</a:t>
            </a:fld>
            <a:endParaRPr lang="pt-BR" sz="1200" b="0">
              <a:solidFill>
                <a:srgbClr val="000000"/>
              </a:solidFill>
              <a:latin typeface="Times New Roman" pitchFamily="18" charset="0"/>
              <a:ea typeface="Arial Unicode MS" pitchFamily="34" charset="-128"/>
              <a:cs typeface="Arial Unicode MS" pitchFamily="34" charset="-128"/>
            </a:endParaRPr>
          </a:p>
        </p:txBody>
      </p:sp>
      <p:sp>
        <p:nvSpPr>
          <p:cNvPr id="56323" name="Rectangle 3"/>
          <p:cNvSpPr>
            <a:spLocks noGrp="1" noRot="1" noChangeAspect="1" noChangeArrowheads="1" noTextEdit="1"/>
          </p:cNvSpPr>
          <p:nvPr>
            <p:ph type="sldImg"/>
          </p:nvPr>
        </p:nvSpPr>
        <p:spPr>
          <a:xfrm>
            <a:off x="730250" y="738188"/>
            <a:ext cx="5327650" cy="3687762"/>
          </a:xfrm>
          <a:ln/>
        </p:spPr>
      </p:sp>
      <p:sp>
        <p:nvSpPr>
          <p:cNvPr id="56324" name="Rectangle 4"/>
          <p:cNvSpPr>
            <a:spLocks noGrp="1" noChangeArrowheads="1"/>
          </p:cNvSpPr>
          <p:nvPr>
            <p:ph type="body" idx="1"/>
          </p:nvPr>
        </p:nvSpPr>
        <p:spPr>
          <a:xfrm>
            <a:off x="905827" y="4691725"/>
            <a:ext cx="4978091" cy="18148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118" tIns="45559" rIns="91118" bIns="45559" anchor="ctr"/>
          <a:lstStyle/>
          <a:p>
            <a:pPr defTabSz="446882" eaLnBrk="1">
              <a:spcBef>
                <a:spcPts val="448"/>
              </a:spcBef>
              <a:tabLst>
                <a:tab pos="0" algn="l"/>
                <a:tab pos="909554" algn="l"/>
                <a:tab pos="1820687" algn="l"/>
                <a:tab pos="2731819" algn="l"/>
                <a:tab pos="3642952" algn="l"/>
                <a:tab pos="4554085" algn="l"/>
                <a:tab pos="5465218" algn="l"/>
                <a:tab pos="6376350" algn="l"/>
                <a:tab pos="7287484" algn="l"/>
                <a:tab pos="8198616" algn="l"/>
                <a:tab pos="9109749" algn="l"/>
                <a:tab pos="10020881" algn="l"/>
              </a:tabLst>
            </a:pPr>
            <a:endParaRPr lang="pt-BR" smtClean="0">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14353" y="274638"/>
            <a:ext cx="9258300" cy="1143000"/>
          </a:xfrm>
          <a:prstGeom prst="rect">
            <a:avLst/>
          </a:prstGeom>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514353" y="1600204"/>
            <a:ext cx="9258300" cy="4525963"/>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 xmlns:p14="http://schemas.microsoft.com/office/powerpoint/2010/main" val="341170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4353" y="274638"/>
            <a:ext cx="9258300" cy="1143000"/>
          </a:xfrm>
          <a:prstGeom prst="rect">
            <a:avLst/>
          </a:prstGeom>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Tree>
    <p:extLst>
      <p:ext uri="{BB962C8B-B14F-4D97-AF65-F5344CB8AC3E}">
        <p14:creationId xmlns="" xmlns:p14="http://schemas.microsoft.com/office/powerpoint/2010/main" val="320214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1170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95300" y="6356351"/>
            <a:ext cx="2311400" cy="365125"/>
          </a:xfrm>
          <a:prstGeom prst="rect">
            <a:avLst/>
          </a:prstGeom>
        </p:spPr>
        <p:txBody>
          <a:bodyPr/>
          <a:lstStyle>
            <a:lvl1pPr>
              <a:defRPr/>
            </a:lvl1pPr>
          </a:lstStyle>
          <a:p>
            <a:pPr>
              <a:defRPr/>
            </a:pPr>
            <a:fld id="{D1A00B79-5F00-4BB2-9DBD-92786AFD2E14}" type="datetimeFigureOut">
              <a:rPr lang="pt-BR"/>
              <a:pPr>
                <a:defRPr/>
              </a:pPr>
              <a:t>06/04/2013</a:t>
            </a:fld>
            <a:endParaRPr lang="pt-BR"/>
          </a:p>
        </p:txBody>
      </p:sp>
      <p:sp>
        <p:nvSpPr>
          <p:cNvPr id="5" name="Espaço Reservado para Rodapé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7099300" y="6356351"/>
            <a:ext cx="2311400" cy="365125"/>
          </a:xfrm>
          <a:prstGeom prst="rect">
            <a:avLst/>
          </a:prstGeom>
        </p:spPr>
        <p:txBody>
          <a:bodyPr/>
          <a:lstStyle>
            <a:lvl1pPr>
              <a:defRPr/>
            </a:lvl1pPr>
          </a:lstStyle>
          <a:p>
            <a:pPr>
              <a:defRPr/>
            </a:pPr>
            <a:fld id="{7C298168-75F6-4E48-8713-FE0F8A020D59}"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orma livre 1"/>
          <p:cNvSpPr>
            <a:spLocks/>
          </p:cNvSpPr>
          <p:nvPr/>
        </p:nvSpPr>
        <p:spPr bwMode="auto">
          <a:xfrm>
            <a:off x="-365125" y="-103188"/>
            <a:ext cx="11075988" cy="815976"/>
          </a:xfrm>
          <a:custGeom>
            <a:avLst>
              <a:gd name="A1" fmla="val 0"/>
              <a:gd name="A2" fmla="val 0"/>
              <a:gd name="A3" fmla="val 0"/>
              <a:gd name="A4" fmla="val 0"/>
              <a:gd name="A5" fmla="val 0"/>
              <a:gd name="A6" fmla="val 0"/>
              <a:gd name="A7" fmla="val 0"/>
              <a:gd name="A8" fmla="val 0"/>
            </a:avLst>
            <a:gdLst>
              <a:gd name="connsiteX0" fmla="*/ 10 w 10000"/>
              <a:gd name="connsiteY0" fmla="*/ 30 h 8235"/>
              <a:gd name="connsiteX1" fmla="*/ 4404 w 10000"/>
              <a:gd name="connsiteY1" fmla="*/ 0 h 8235"/>
              <a:gd name="connsiteX2" fmla="*/ 7578 w 10000"/>
              <a:gd name="connsiteY2" fmla="*/ 5595 h 8235"/>
              <a:gd name="connsiteX3" fmla="*/ 9990 w 10000"/>
              <a:gd name="connsiteY3" fmla="*/ 838 h 8235"/>
              <a:gd name="connsiteX4" fmla="*/ 10000 w 10000"/>
              <a:gd name="connsiteY4" fmla="*/ 3247 h 8235"/>
              <a:gd name="connsiteX5" fmla="*/ 7453 w 10000"/>
              <a:gd name="connsiteY5" fmla="*/ 6692 h 8235"/>
              <a:gd name="connsiteX6" fmla="*/ 2578 w 10000"/>
              <a:gd name="connsiteY6" fmla="*/ 3064 h 8235"/>
              <a:gd name="connsiteX7" fmla="*/ 0 w 10000"/>
              <a:gd name="connsiteY7" fmla="*/ 8235 h 8235"/>
              <a:gd name="connsiteX8" fmla="*/ 10 w 10000"/>
              <a:gd name="connsiteY8" fmla="*/ 30 h 8235"/>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8164"/>
              <a:gd name="connsiteX1" fmla="*/ 4404 w 10000"/>
              <a:gd name="connsiteY1" fmla="*/ 0 h 8164"/>
              <a:gd name="connsiteX2" fmla="*/ 7578 w 10000"/>
              <a:gd name="connsiteY2" fmla="*/ 6794 h 8164"/>
              <a:gd name="connsiteX3" fmla="*/ 9990 w 10000"/>
              <a:gd name="connsiteY3" fmla="*/ 1018 h 8164"/>
              <a:gd name="connsiteX4" fmla="*/ 10000 w 10000"/>
              <a:gd name="connsiteY4" fmla="*/ 3943 h 8164"/>
              <a:gd name="connsiteX5" fmla="*/ 7453 w 10000"/>
              <a:gd name="connsiteY5" fmla="*/ 8126 h 8164"/>
              <a:gd name="connsiteX6" fmla="*/ 2578 w 10000"/>
              <a:gd name="connsiteY6" fmla="*/ 3721 h 8164"/>
              <a:gd name="connsiteX7" fmla="*/ 0 w 10000"/>
              <a:gd name="connsiteY7" fmla="*/ 7857 h 8164"/>
              <a:gd name="connsiteX8" fmla="*/ 10 w 10000"/>
              <a:gd name="connsiteY8" fmla="*/ 36 h 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164">
                <a:moveTo>
                  <a:pt x="10" y="36"/>
                </a:moveTo>
                <a:lnTo>
                  <a:pt x="4404" y="0"/>
                </a:lnTo>
                <a:cubicBezTo>
                  <a:pt x="4757" y="1870"/>
                  <a:pt x="6632" y="6794"/>
                  <a:pt x="7578" y="6794"/>
                </a:cubicBezTo>
                <a:cubicBezTo>
                  <a:pt x="8524" y="6794"/>
                  <a:pt x="9574" y="2814"/>
                  <a:pt x="9990" y="1018"/>
                </a:cubicBezTo>
                <a:cubicBezTo>
                  <a:pt x="9993" y="1993"/>
                  <a:pt x="9997" y="2968"/>
                  <a:pt x="10000" y="3943"/>
                </a:cubicBezTo>
                <a:cubicBezTo>
                  <a:pt x="9823" y="4758"/>
                  <a:pt x="8690" y="8164"/>
                  <a:pt x="7453" y="8126"/>
                </a:cubicBezTo>
                <a:cubicBezTo>
                  <a:pt x="6216" y="8090"/>
                  <a:pt x="3820" y="3054"/>
                  <a:pt x="2578" y="3721"/>
                </a:cubicBezTo>
                <a:cubicBezTo>
                  <a:pt x="1299" y="3869"/>
                  <a:pt x="494" y="5869"/>
                  <a:pt x="0" y="7857"/>
                </a:cubicBezTo>
                <a:cubicBezTo>
                  <a:pt x="3" y="3822"/>
                  <a:pt x="7" y="4072"/>
                  <a:pt x="10" y="36"/>
                </a:cubicBez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3200" b="0">
              <a:solidFill>
                <a:schemeClr val="tx1"/>
              </a:solidFill>
              <a:latin typeface="+mn-lt"/>
              <a:ea typeface="+mn-ea"/>
            </a:endParaRPr>
          </a:p>
        </p:txBody>
      </p:sp>
      <p:sp>
        <p:nvSpPr>
          <p:cNvPr id="3" name="Forma livre 2"/>
          <p:cNvSpPr>
            <a:spLocks/>
          </p:cNvSpPr>
          <p:nvPr/>
        </p:nvSpPr>
        <p:spPr bwMode="auto">
          <a:xfrm>
            <a:off x="4457700" y="-111125"/>
            <a:ext cx="5976938" cy="6508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3200" b="0">
              <a:solidFill>
                <a:schemeClr val="tx1"/>
              </a:solidFill>
              <a:latin typeface="+mn-lt"/>
              <a:ea typeface="+mn-ea"/>
            </a:endParaRPr>
          </a:p>
        </p:txBody>
      </p:sp>
      <p:grpSp>
        <p:nvGrpSpPr>
          <p:cNvPr id="1028" name="Grupo 1"/>
          <p:cNvGrpSpPr>
            <a:grpSpLocks/>
          </p:cNvGrpSpPr>
          <p:nvPr/>
        </p:nvGrpSpPr>
        <p:grpSpPr bwMode="auto">
          <a:xfrm>
            <a:off x="-228600" y="-609600"/>
            <a:ext cx="11147425" cy="1239838"/>
            <a:chOff x="-838459" y="-952200"/>
            <a:chExt cx="10686232" cy="1239188"/>
          </a:xfrm>
        </p:grpSpPr>
        <p:sp>
          <p:nvSpPr>
            <p:cNvPr id="5" name="Forma livre 4"/>
            <p:cNvSpPr>
              <a:spLocks/>
            </p:cNvSpPr>
            <p:nvPr/>
          </p:nvSpPr>
          <p:spPr bwMode="auto">
            <a:xfrm rot="21435692">
              <a:off x="-667120" y="-952200"/>
              <a:ext cx="10243726" cy="1044819"/>
            </a:xfrm>
            <a:custGeom>
              <a:avLst>
                <a:gd name="A1" fmla="val 0"/>
                <a:gd name="A2" fmla="val 0"/>
                <a:gd name="A3" fmla="val 0"/>
                <a:gd name="A4" fmla="val 0"/>
                <a:gd name="A5" fmla="val 0"/>
                <a:gd name="A6" fmla="val 0"/>
                <a:gd name="A7" fmla="val 0"/>
                <a:gd name="A8" fmla="val 0"/>
              </a:avLst>
              <a:gdLst>
                <a:gd name="connsiteX0" fmla="*/ 0 w 10000"/>
                <a:gd name="connsiteY0" fmla="*/ 9156 h 11875"/>
                <a:gd name="connsiteX1" fmla="*/ 2786 w 10000"/>
                <a:gd name="connsiteY1" fmla="*/ 2673 h 11875"/>
                <a:gd name="connsiteX2" fmla="*/ 7241 w 10000"/>
                <a:gd name="connsiteY2" fmla="*/ 11430 h 11875"/>
                <a:gd name="connsiteX3" fmla="*/ 10000 w 10000"/>
                <a:gd name="connsiteY3" fmla="*/ 0 h 11875"/>
                <a:gd name="connsiteX0" fmla="*/ 0 w 10374"/>
                <a:gd name="connsiteY0" fmla="*/ 6862 h 10092"/>
                <a:gd name="connsiteX1" fmla="*/ 2786 w 10374"/>
                <a:gd name="connsiteY1" fmla="*/ 379 h 10092"/>
                <a:gd name="connsiteX2" fmla="*/ 7241 w 10374"/>
                <a:gd name="connsiteY2" fmla="*/ 9136 h 10092"/>
                <a:gd name="connsiteX3" fmla="*/ 10374 w 10374"/>
                <a:gd name="connsiteY3" fmla="*/ 6113 h 10092"/>
                <a:gd name="connsiteX0" fmla="*/ 0 w 10374"/>
                <a:gd name="connsiteY0" fmla="*/ 8145 h 11589"/>
                <a:gd name="connsiteX1" fmla="*/ 2791 w 10374"/>
                <a:gd name="connsiteY1" fmla="*/ 379 h 11589"/>
                <a:gd name="connsiteX2" fmla="*/ 7241 w 10374"/>
                <a:gd name="connsiteY2" fmla="*/ 10419 h 11589"/>
                <a:gd name="connsiteX3" fmla="*/ 10374 w 10374"/>
                <a:gd name="connsiteY3" fmla="*/ 7396 h 11589"/>
                <a:gd name="connsiteX0" fmla="*/ 0 w 10374"/>
                <a:gd name="connsiteY0" fmla="*/ 7950 h 11361"/>
                <a:gd name="connsiteX1" fmla="*/ 3116 w 10374"/>
                <a:gd name="connsiteY1" fmla="*/ 379 h 11361"/>
                <a:gd name="connsiteX2" fmla="*/ 7241 w 10374"/>
                <a:gd name="connsiteY2" fmla="*/ 10224 h 11361"/>
                <a:gd name="connsiteX3" fmla="*/ 10374 w 10374"/>
                <a:gd name="connsiteY3" fmla="*/ 7201 h 11361"/>
                <a:gd name="connsiteX0" fmla="*/ 0 w 10092"/>
                <a:gd name="connsiteY0" fmla="*/ 4992 h 11952"/>
                <a:gd name="connsiteX1" fmla="*/ 2834 w 10092"/>
                <a:gd name="connsiteY1" fmla="*/ 970 h 11952"/>
                <a:gd name="connsiteX2" fmla="*/ 6959 w 10092"/>
                <a:gd name="connsiteY2" fmla="*/ 10815 h 11952"/>
                <a:gd name="connsiteX3" fmla="*/ 10092 w 10092"/>
                <a:gd name="connsiteY3" fmla="*/ 7792 h 11952"/>
              </a:gdLst>
              <a:ahLst/>
              <a:cxnLst>
                <a:cxn ang="0">
                  <a:pos x="connsiteX0" y="connsiteY0"/>
                </a:cxn>
                <a:cxn ang="0">
                  <a:pos x="connsiteX1" y="connsiteY1"/>
                </a:cxn>
                <a:cxn ang="0">
                  <a:pos x="connsiteX2" y="connsiteY2"/>
                </a:cxn>
                <a:cxn ang="0">
                  <a:pos x="connsiteX3" y="connsiteY3"/>
                </a:cxn>
              </a:cxnLst>
              <a:rect l="l" t="t" r="r" b="b"/>
              <a:pathLst>
                <a:path w="10092" h="11952">
                  <a:moveTo>
                    <a:pt x="0" y="4992"/>
                  </a:moveTo>
                  <a:cubicBezTo>
                    <a:pt x="489" y="2831"/>
                    <a:pt x="1674" y="0"/>
                    <a:pt x="2834" y="970"/>
                  </a:cubicBezTo>
                  <a:cubicBezTo>
                    <a:pt x="3994" y="1940"/>
                    <a:pt x="5749" y="9678"/>
                    <a:pt x="6959" y="10815"/>
                  </a:cubicBezTo>
                  <a:cubicBezTo>
                    <a:pt x="8169" y="11952"/>
                    <a:pt x="9493" y="9783"/>
                    <a:pt x="10092" y="7792"/>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3200" b="0">
                <a:solidFill>
                  <a:schemeClr val="tx1"/>
                </a:solidFill>
                <a:latin typeface="Arial Black" pitchFamily="34" charset="0"/>
                <a:ea typeface="ＭＳ Ｐゴシック"/>
                <a:cs typeface="ＭＳ Ｐゴシック"/>
              </a:endParaRPr>
            </a:p>
          </p:txBody>
        </p:sp>
        <p:sp>
          <p:nvSpPr>
            <p:cNvPr id="6" name="Forma livre 5"/>
            <p:cNvSpPr>
              <a:spLocks/>
            </p:cNvSpPr>
            <p:nvPr/>
          </p:nvSpPr>
          <p:spPr bwMode="auto">
            <a:xfrm rot="21435692">
              <a:off x="-838459" y="-515896"/>
              <a:ext cx="10686232" cy="802884"/>
            </a:xfrm>
            <a:custGeom>
              <a:avLst>
                <a:gd name="A1" fmla="val 0"/>
                <a:gd name="A2" fmla="val 0"/>
                <a:gd name="A3" fmla="val 0"/>
                <a:gd name="A4" fmla="val 0"/>
                <a:gd name="A5" fmla="val 0"/>
                <a:gd name="A6" fmla="val 0"/>
                <a:gd name="A7" fmla="val 0"/>
                <a:gd name="A8" fmla="val 0"/>
              </a:avLst>
              <a:gdLst>
                <a:gd name="connsiteX0" fmla="*/ 0 w 10625"/>
                <a:gd name="connsiteY0" fmla="*/ 995 h 19418"/>
                <a:gd name="connsiteX1" fmla="*/ 3466 w 10625"/>
                <a:gd name="connsiteY1" fmla="*/ 12088 h 19418"/>
                <a:gd name="connsiteX2" fmla="*/ 7774 w 10625"/>
                <a:gd name="connsiteY2" fmla="*/ 18973 h 19418"/>
                <a:gd name="connsiteX3" fmla="*/ 10625 w 10625"/>
                <a:gd name="connsiteY3" fmla="*/ 9418 h 19418"/>
                <a:gd name="connsiteX0" fmla="*/ 0 w 10625"/>
                <a:gd name="connsiteY0" fmla="*/ 4690 h 24354"/>
                <a:gd name="connsiteX1" fmla="*/ 3360 w 10625"/>
                <a:gd name="connsiteY1" fmla="*/ 2996 h 24354"/>
                <a:gd name="connsiteX2" fmla="*/ 7774 w 10625"/>
                <a:gd name="connsiteY2" fmla="*/ 22668 h 24354"/>
                <a:gd name="connsiteX3" fmla="*/ 10625 w 10625"/>
                <a:gd name="connsiteY3" fmla="*/ 13113 h 24354"/>
                <a:gd name="connsiteX0" fmla="*/ 0 w 10625"/>
                <a:gd name="connsiteY0" fmla="*/ 3085 h 13499"/>
                <a:gd name="connsiteX1" fmla="*/ 3360 w 10625"/>
                <a:gd name="connsiteY1" fmla="*/ 1391 h 13499"/>
                <a:gd name="connsiteX2" fmla="*/ 7803 w 10625"/>
                <a:gd name="connsiteY2" fmla="*/ 11433 h 13499"/>
                <a:gd name="connsiteX3" fmla="*/ 10625 w 10625"/>
                <a:gd name="connsiteY3" fmla="*/ 11508 h 13499"/>
                <a:gd name="connsiteX0" fmla="*/ 0 w 10646"/>
                <a:gd name="connsiteY0" fmla="*/ 3085 h 12212"/>
                <a:gd name="connsiteX1" fmla="*/ 3360 w 10646"/>
                <a:gd name="connsiteY1" fmla="*/ 1391 h 12212"/>
                <a:gd name="connsiteX2" fmla="*/ 7803 w 10646"/>
                <a:gd name="connsiteY2" fmla="*/ 11433 h 12212"/>
                <a:gd name="connsiteX3" fmla="*/ 10646 w 10646"/>
                <a:gd name="connsiteY3" fmla="*/ 6068 h 12212"/>
              </a:gdLst>
              <a:ahLst/>
              <a:cxnLst>
                <a:cxn ang="0">
                  <a:pos x="connsiteX0" y="connsiteY0"/>
                </a:cxn>
                <a:cxn ang="0">
                  <a:pos x="connsiteX1" y="connsiteY1"/>
                </a:cxn>
                <a:cxn ang="0">
                  <a:pos x="connsiteX2" y="connsiteY2"/>
                </a:cxn>
                <a:cxn ang="0">
                  <a:pos x="connsiteX3" y="connsiteY3"/>
                </a:cxn>
              </a:cxnLst>
              <a:rect l="l" t="t" r="r" b="b"/>
              <a:pathLst>
                <a:path w="10646" h="12212">
                  <a:moveTo>
                    <a:pt x="0" y="3085"/>
                  </a:moveTo>
                  <a:cubicBezTo>
                    <a:pt x="473" y="2090"/>
                    <a:pt x="2060" y="0"/>
                    <a:pt x="3360" y="1391"/>
                  </a:cubicBezTo>
                  <a:cubicBezTo>
                    <a:pt x="4661" y="2782"/>
                    <a:pt x="6589" y="10654"/>
                    <a:pt x="7803" y="11433"/>
                  </a:cubicBezTo>
                  <a:cubicBezTo>
                    <a:pt x="9017" y="12212"/>
                    <a:pt x="10053" y="8059"/>
                    <a:pt x="10646" y="6068"/>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3200" b="0">
                <a:solidFill>
                  <a:schemeClr val="tx1"/>
                </a:solidFill>
                <a:latin typeface="Arial Black" pitchFamily="34" charset="0"/>
                <a:ea typeface="ＭＳ Ｐゴシック"/>
                <a:cs typeface="ＭＳ Ｐゴシック"/>
              </a:endParaRPr>
            </a:p>
          </p:txBody>
        </p:sp>
      </p:grpSp>
      <p:pic>
        <p:nvPicPr>
          <p:cNvPr id="1029" name="Picture 10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763000" y="6240463"/>
            <a:ext cx="11334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10"/>
          <p:cNvSpPr txBox="1">
            <a:spLocks noChangeArrowheads="1"/>
          </p:cNvSpPr>
          <p:nvPr/>
        </p:nvSpPr>
        <p:spPr bwMode="auto">
          <a:xfrm>
            <a:off x="7134225" y="6230938"/>
            <a:ext cx="17811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r>
              <a:rPr lang="pt-BR" sz="1600" b="0">
                <a:solidFill>
                  <a:srgbClr val="595959"/>
                </a:solidFill>
              </a:rPr>
              <a:t>Ministério</a:t>
            </a:r>
          </a:p>
          <a:p>
            <a:pPr eaLnBrk="1" hangingPunct="1"/>
            <a:r>
              <a:rPr lang="pt-BR" sz="1600" b="0">
                <a:solidFill>
                  <a:srgbClr val="595959"/>
                </a:solidFill>
              </a:rPr>
              <a:t>do</a:t>
            </a:r>
            <a:r>
              <a:rPr lang="pt-BR" sz="1600" b="0">
                <a:solidFill>
                  <a:schemeClr val="tx1"/>
                </a:solidFill>
              </a:rPr>
              <a:t> </a:t>
            </a:r>
            <a:r>
              <a:rPr lang="pt-BR" sz="1600" b="0">
                <a:solidFill>
                  <a:srgbClr val="595959"/>
                </a:solidFill>
              </a:rPr>
              <a:t>Planejamento</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Planilha_do_Microsoft_Office_Excel1.xlsx"/></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slide" Target="slide44.xml"/><Relationship Id="rId5" Type="http://schemas.openxmlformats.org/officeDocument/2006/relationships/slide" Target="slide33.xml"/><Relationship Id="rId4" Type="http://schemas.openxmlformats.org/officeDocument/2006/relationships/slide" Target="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Jose.cardoso@planejamento.gov.br"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1"/>
          <p:cNvSpPr>
            <a:spLocks/>
          </p:cNvSpPr>
          <p:nvPr/>
        </p:nvSpPr>
        <p:spPr bwMode="auto">
          <a:xfrm>
            <a:off x="-5895975" y="-215900"/>
            <a:ext cx="18365788" cy="9996488"/>
          </a:xfrm>
          <a:custGeom>
            <a:avLst>
              <a:gd name="A1" fmla="val 0"/>
              <a:gd name="A2" fmla="val 0"/>
              <a:gd name="A3" fmla="val 0"/>
              <a:gd name="A4" fmla="val 0"/>
              <a:gd name="A5" fmla="val 0"/>
              <a:gd name="A6" fmla="val 0"/>
              <a:gd name="A7" fmla="val 0"/>
              <a:gd name="A8" fmla="val 0"/>
            </a:avLst>
            <a:gdLst>
              <a:gd name="connsiteX0" fmla="*/ 10 w 10000"/>
              <a:gd name="connsiteY0" fmla="*/ 30 h 8235"/>
              <a:gd name="connsiteX1" fmla="*/ 4404 w 10000"/>
              <a:gd name="connsiteY1" fmla="*/ 0 h 8235"/>
              <a:gd name="connsiteX2" fmla="*/ 7578 w 10000"/>
              <a:gd name="connsiteY2" fmla="*/ 5595 h 8235"/>
              <a:gd name="connsiteX3" fmla="*/ 9990 w 10000"/>
              <a:gd name="connsiteY3" fmla="*/ 838 h 8235"/>
              <a:gd name="connsiteX4" fmla="*/ 10000 w 10000"/>
              <a:gd name="connsiteY4" fmla="*/ 3247 h 8235"/>
              <a:gd name="connsiteX5" fmla="*/ 7453 w 10000"/>
              <a:gd name="connsiteY5" fmla="*/ 6692 h 8235"/>
              <a:gd name="connsiteX6" fmla="*/ 2578 w 10000"/>
              <a:gd name="connsiteY6" fmla="*/ 3064 h 8235"/>
              <a:gd name="connsiteX7" fmla="*/ 0 w 10000"/>
              <a:gd name="connsiteY7" fmla="*/ 8235 h 8235"/>
              <a:gd name="connsiteX8" fmla="*/ 10 w 10000"/>
              <a:gd name="connsiteY8" fmla="*/ 30 h 8235"/>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8164"/>
              <a:gd name="connsiteX1" fmla="*/ 4404 w 10000"/>
              <a:gd name="connsiteY1" fmla="*/ 0 h 8164"/>
              <a:gd name="connsiteX2" fmla="*/ 7578 w 10000"/>
              <a:gd name="connsiteY2" fmla="*/ 6794 h 8164"/>
              <a:gd name="connsiteX3" fmla="*/ 9990 w 10000"/>
              <a:gd name="connsiteY3" fmla="*/ 1018 h 8164"/>
              <a:gd name="connsiteX4" fmla="*/ 10000 w 10000"/>
              <a:gd name="connsiteY4" fmla="*/ 3943 h 8164"/>
              <a:gd name="connsiteX5" fmla="*/ 7453 w 10000"/>
              <a:gd name="connsiteY5" fmla="*/ 8126 h 8164"/>
              <a:gd name="connsiteX6" fmla="*/ 2578 w 10000"/>
              <a:gd name="connsiteY6" fmla="*/ 3721 h 8164"/>
              <a:gd name="connsiteX7" fmla="*/ 0 w 10000"/>
              <a:gd name="connsiteY7" fmla="*/ 7857 h 8164"/>
              <a:gd name="connsiteX8" fmla="*/ 10 w 10000"/>
              <a:gd name="connsiteY8" fmla="*/ 36 h 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164">
                <a:moveTo>
                  <a:pt x="10" y="36"/>
                </a:moveTo>
                <a:lnTo>
                  <a:pt x="4404" y="0"/>
                </a:lnTo>
                <a:cubicBezTo>
                  <a:pt x="4757" y="1870"/>
                  <a:pt x="6632" y="6794"/>
                  <a:pt x="7578" y="6794"/>
                </a:cubicBezTo>
                <a:cubicBezTo>
                  <a:pt x="8524" y="6794"/>
                  <a:pt x="9574" y="2814"/>
                  <a:pt x="9990" y="1018"/>
                </a:cubicBezTo>
                <a:cubicBezTo>
                  <a:pt x="9993" y="1993"/>
                  <a:pt x="9997" y="2968"/>
                  <a:pt x="10000" y="3943"/>
                </a:cubicBezTo>
                <a:cubicBezTo>
                  <a:pt x="9823" y="4758"/>
                  <a:pt x="8690" y="8164"/>
                  <a:pt x="7453" y="8126"/>
                </a:cubicBezTo>
                <a:cubicBezTo>
                  <a:pt x="6216" y="8090"/>
                  <a:pt x="3820" y="3054"/>
                  <a:pt x="2578" y="3721"/>
                </a:cubicBezTo>
                <a:cubicBezTo>
                  <a:pt x="1299" y="3869"/>
                  <a:pt x="494" y="5869"/>
                  <a:pt x="0" y="7857"/>
                </a:cubicBezTo>
                <a:cubicBezTo>
                  <a:pt x="3" y="3822"/>
                  <a:pt x="7" y="4072"/>
                  <a:pt x="10" y="36"/>
                </a:cubicBez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3200" b="0">
              <a:solidFill>
                <a:schemeClr val="tx1"/>
              </a:solidFill>
              <a:latin typeface="+mn-lt"/>
              <a:ea typeface="+mn-ea"/>
            </a:endParaRPr>
          </a:p>
        </p:txBody>
      </p:sp>
      <p:sp>
        <p:nvSpPr>
          <p:cNvPr id="11" name="Forma livre 1"/>
          <p:cNvSpPr>
            <a:spLocks/>
          </p:cNvSpPr>
          <p:nvPr/>
        </p:nvSpPr>
        <p:spPr bwMode="auto">
          <a:xfrm rot="10800000">
            <a:off x="-6237288" y="3605213"/>
            <a:ext cx="18365788" cy="7635875"/>
          </a:xfrm>
          <a:custGeom>
            <a:avLst>
              <a:gd name="A1" fmla="val 0"/>
              <a:gd name="A2" fmla="val 0"/>
              <a:gd name="A3" fmla="val 0"/>
              <a:gd name="A4" fmla="val 0"/>
              <a:gd name="A5" fmla="val 0"/>
              <a:gd name="A6" fmla="val 0"/>
              <a:gd name="A7" fmla="val 0"/>
              <a:gd name="A8" fmla="val 0"/>
            </a:avLst>
            <a:gdLst>
              <a:gd name="connsiteX0" fmla="*/ 10 w 10000"/>
              <a:gd name="connsiteY0" fmla="*/ 30 h 8235"/>
              <a:gd name="connsiteX1" fmla="*/ 4404 w 10000"/>
              <a:gd name="connsiteY1" fmla="*/ 0 h 8235"/>
              <a:gd name="connsiteX2" fmla="*/ 7578 w 10000"/>
              <a:gd name="connsiteY2" fmla="*/ 5595 h 8235"/>
              <a:gd name="connsiteX3" fmla="*/ 9990 w 10000"/>
              <a:gd name="connsiteY3" fmla="*/ 838 h 8235"/>
              <a:gd name="connsiteX4" fmla="*/ 10000 w 10000"/>
              <a:gd name="connsiteY4" fmla="*/ 3247 h 8235"/>
              <a:gd name="connsiteX5" fmla="*/ 7453 w 10000"/>
              <a:gd name="connsiteY5" fmla="*/ 6692 h 8235"/>
              <a:gd name="connsiteX6" fmla="*/ 2578 w 10000"/>
              <a:gd name="connsiteY6" fmla="*/ 3064 h 8235"/>
              <a:gd name="connsiteX7" fmla="*/ 0 w 10000"/>
              <a:gd name="connsiteY7" fmla="*/ 8235 h 8235"/>
              <a:gd name="connsiteX8" fmla="*/ 10 w 10000"/>
              <a:gd name="connsiteY8" fmla="*/ 30 h 8235"/>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8164"/>
              <a:gd name="connsiteX1" fmla="*/ 4404 w 10000"/>
              <a:gd name="connsiteY1" fmla="*/ 0 h 8164"/>
              <a:gd name="connsiteX2" fmla="*/ 7578 w 10000"/>
              <a:gd name="connsiteY2" fmla="*/ 6794 h 8164"/>
              <a:gd name="connsiteX3" fmla="*/ 9990 w 10000"/>
              <a:gd name="connsiteY3" fmla="*/ 1018 h 8164"/>
              <a:gd name="connsiteX4" fmla="*/ 10000 w 10000"/>
              <a:gd name="connsiteY4" fmla="*/ 3943 h 8164"/>
              <a:gd name="connsiteX5" fmla="*/ 7453 w 10000"/>
              <a:gd name="connsiteY5" fmla="*/ 8126 h 8164"/>
              <a:gd name="connsiteX6" fmla="*/ 2578 w 10000"/>
              <a:gd name="connsiteY6" fmla="*/ 3721 h 8164"/>
              <a:gd name="connsiteX7" fmla="*/ 0 w 10000"/>
              <a:gd name="connsiteY7" fmla="*/ 7857 h 8164"/>
              <a:gd name="connsiteX8" fmla="*/ 10 w 10000"/>
              <a:gd name="connsiteY8" fmla="*/ 36 h 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164">
                <a:moveTo>
                  <a:pt x="10" y="36"/>
                </a:moveTo>
                <a:lnTo>
                  <a:pt x="4404" y="0"/>
                </a:lnTo>
                <a:cubicBezTo>
                  <a:pt x="4757" y="1870"/>
                  <a:pt x="6632" y="6794"/>
                  <a:pt x="7578" y="6794"/>
                </a:cubicBezTo>
                <a:cubicBezTo>
                  <a:pt x="8524" y="6794"/>
                  <a:pt x="9574" y="2814"/>
                  <a:pt x="9990" y="1018"/>
                </a:cubicBezTo>
                <a:cubicBezTo>
                  <a:pt x="9993" y="1993"/>
                  <a:pt x="9997" y="2968"/>
                  <a:pt x="10000" y="3943"/>
                </a:cubicBezTo>
                <a:cubicBezTo>
                  <a:pt x="9823" y="4758"/>
                  <a:pt x="8690" y="8164"/>
                  <a:pt x="7453" y="8126"/>
                </a:cubicBezTo>
                <a:cubicBezTo>
                  <a:pt x="6216" y="8090"/>
                  <a:pt x="3820" y="3054"/>
                  <a:pt x="2578" y="3721"/>
                </a:cubicBezTo>
                <a:cubicBezTo>
                  <a:pt x="1299" y="3869"/>
                  <a:pt x="494" y="5869"/>
                  <a:pt x="0" y="7857"/>
                </a:cubicBezTo>
                <a:cubicBezTo>
                  <a:pt x="3" y="3822"/>
                  <a:pt x="7" y="4072"/>
                  <a:pt x="10" y="36"/>
                </a:cubicBez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r">
              <a:defRPr/>
            </a:pPr>
            <a:endParaRPr lang="en-US" sz="3200" b="0">
              <a:solidFill>
                <a:schemeClr val="tx1"/>
              </a:solidFill>
              <a:latin typeface="+mn-lt"/>
              <a:ea typeface="+mn-ea"/>
            </a:endParaRPr>
          </a:p>
        </p:txBody>
      </p:sp>
      <p:sp>
        <p:nvSpPr>
          <p:cNvPr id="12" name="Forma livre 2"/>
          <p:cNvSpPr>
            <a:spLocks/>
          </p:cNvSpPr>
          <p:nvPr/>
        </p:nvSpPr>
        <p:spPr bwMode="auto">
          <a:xfrm rot="10800000">
            <a:off x="-5464175" y="4654550"/>
            <a:ext cx="9912350" cy="65960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r">
              <a:defRPr/>
            </a:pPr>
            <a:endParaRPr lang="en-US" sz="3200" b="0">
              <a:solidFill>
                <a:schemeClr val="tx1"/>
              </a:solidFill>
              <a:latin typeface="+mn-lt"/>
              <a:ea typeface="+mn-ea"/>
            </a:endParaRPr>
          </a:p>
        </p:txBody>
      </p:sp>
      <p:grpSp>
        <p:nvGrpSpPr>
          <p:cNvPr id="3078" name="Grupo 12"/>
          <p:cNvGrpSpPr>
            <a:grpSpLocks/>
          </p:cNvGrpSpPr>
          <p:nvPr/>
        </p:nvGrpSpPr>
        <p:grpSpPr bwMode="auto">
          <a:xfrm rot="10800000">
            <a:off x="-2274888" y="6248400"/>
            <a:ext cx="18483263" cy="5080000"/>
            <a:chOff x="-838459" y="-952200"/>
            <a:chExt cx="10686232" cy="1239188"/>
          </a:xfrm>
        </p:grpSpPr>
        <p:grpSp>
          <p:nvGrpSpPr>
            <p:cNvPr id="3081" name="Forma livre 4"/>
            <p:cNvGrpSpPr>
              <a:grpSpLocks/>
            </p:cNvGrpSpPr>
            <p:nvPr/>
          </p:nvGrpSpPr>
          <p:grpSpPr bwMode="auto">
            <a:xfrm rot="10800000">
              <a:off x="-674542" y="-826416"/>
              <a:ext cx="10265496" cy="791285"/>
              <a:chOff x="-2036064" y="5638800"/>
              <a:chExt cx="19976592" cy="3243072"/>
            </a:xfrm>
          </p:grpSpPr>
          <p:pic>
            <p:nvPicPr>
              <p:cNvPr id="3085" name="Forma livre 4"/>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36064" y="5638800"/>
                <a:ext cx="19976592" cy="3243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6" name="Text Box 1034"/>
              <p:cNvSpPr txBox="1">
                <a:spLocks noChangeArrowheads="1"/>
              </p:cNvSpPr>
              <p:nvPr/>
            </p:nvSpPr>
            <p:spPr bwMode="auto">
              <a:xfrm rot="10635691">
                <a:off x="-2008143" y="5115220"/>
                <a:ext cx="19934228" cy="4282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endParaRPr lang="en-US" sz="3200" b="0">
                  <a:solidFill>
                    <a:schemeClr val="tx1"/>
                  </a:solidFill>
                </a:endParaRPr>
              </a:p>
            </p:txBody>
          </p:sp>
        </p:grpSp>
        <p:grpSp>
          <p:nvGrpSpPr>
            <p:cNvPr id="3082" name="Forma livre 5"/>
            <p:cNvGrpSpPr>
              <a:grpSpLocks/>
            </p:cNvGrpSpPr>
            <p:nvPr/>
          </p:nvGrpSpPr>
          <p:grpSpPr bwMode="auto">
            <a:xfrm rot="10800000">
              <a:off x="-856232" y="-395076"/>
              <a:ext cx="10700926" cy="578590"/>
              <a:chOff x="-2529840" y="4742688"/>
              <a:chExt cx="20823936" cy="2371344"/>
            </a:xfrm>
          </p:grpSpPr>
          <p:pic>
            <p:nvPicPr>
              <p:cNvPr id="3083" name="Forma livre 5"/>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29840" y="4742688"/>
                <a:ext cx="20823936" cy="237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4" name="Text Box 1037"/>
              <p:cNvSpPr txBox="1">
                <a:spLocks noChangeArrowheads="1"/>
              </p:cNvSpPr>
              <p:nvPr/>
            </p:nvSpPr>
            <p:spPr bwMode="auto">
              <a:xfrm rot="10635691">
                <a:off x="-2535832" y="4318601"/>
                <a:ext cx="20795342" cy="3290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endParaRPr lang="en-US" sz="3200" b="0">
                  <a:solidFill>
                    <a:schemeClr val="tx1"/>
                  </a:solidFill>
                </a:endParaRPr>
              </a:p>
            </p:txBody>
          </p:sp>
        </p:grpSp>
      </p:grpSp>
      <p:sp>
        <p:nvSpPr>
          <p:cNvPr id="3079" name="Retângulo 3"/>
          <p:cNvSpPr>
            <a:spLocks noChangeArrowheads="1"/>
          </p:cNvSpPr>
          <p:nvPr/>
        </p:nvSpPr>
        <p:spPr bwMode="auto">
          <a:xfrm>
            <a:off x="704528" y="404664"/>
            <a:ext cx="8407400" cy="6863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MX" sz="4400" dirty="0" smtClean="0">
                <a:solidFill>
                  <a:schemeClr val="tx1"/>
                </a:solidFill>
              </a:rPr>
              <a:t>Taller para la Mejora del Proceso de Planificación Regional y Sectorial en Honduras</a:t>
            </a:r>
            <a:endParaRPr lang="pt-BR" sz="4400" dirty="0" smtClean="0">
              <a:solidFill>
                <a:schemeClr val="tx1"/>
              </a:solidFill>
            </a:endParaRPr>
          </a:p>
          <a:p>
            <a:pPr algn="ctr"/>
            <a:endParaRPr lang="pt-BR" sz="4400" dirty="0" smtClean="0">
              <a:solidFill>
                <a:schemeClr val="tx1"/>
              </a:solidFill>
            </a:endParaRPr>
          </a:p>
          <a:p>
            <a:pPr algn="ctr"/>
            <a:r>
              <a:rPr lang="pt-BR" sz="4400" dirty="0" smtClean="0">
                <a:solidFill>
                  <a:schemeClr val="tx1"/>
                </a:solidFill>
              </a:rPr>
              <a:t>A experiência brasileira recente (2003-2013)</a:t>
            </a:r>
          </a:p>
          <a:p>
            <a:pPr algn="ctr"/>
            <a:endParaRPr lang="pt-BR" sz="4400" dirty="0" smtClean="0">
              <a:solidFill>
                <a:schemeClr val="tx1"/>
              </a:solidFill>
            </a:endParaRPr>
          </a:p>
          <a:p>
            <a:pPr algn="ctr"/>
            <a:r>
              <a:rPr lang="pt-BR" sz="4400" dirty="0" smtClean="0">
                <a:solidFill>
                  <a:schemeClr val="tx1"/>
                </a:solidFill>
              </a:rPr>
              <a:t>José Cardoso Jr.</a:t>
            </a:r>
          </a:p>
          <a:p>
            <a:pPr algn="ctr"/>
            <a:r>
              <a:rPr lang="pt-BR" sz="4400" dirty="0" smtClean="0">
                <a:solidFill>
                  <a:schemeClr val="tx1"/>
                </a:solidFill>
              </a:rPr>
              <a:t>IPEA / SPI - MPOG</a:t>
            </a:r>
          </a:p>
          <a:p>
            <a:pPr algn="ctr"/>
            <a:endParaRPr lang="es-MX" sz="4400"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2"/>
          <p:cNvSpPr>
            <a:spLocks noGrp="1"/>
          </p:cNvSpPr>
          <p:nvPr>
            <p:ph idx="1"/>
          </p:nvPr>
        </p:nvSpPr>
        <p:spPr>
          <a:xfrm>
            <a:off x="232173" y="1071564"/>
            <a:ext cx="9441656" cy="5572125"/>
          </a:xfrm>
        </p:spPr>
        <p:txBody>
          <a:bodyPr/>
          <a:lstStyle/>
          <a:p>
            <a:pPr>
              <a:buFont typeface="Wingdings" pitchFamily="2" charset="2"/>
              <a:buNone/>
            </a:pPr>
            <a:r>
              <a:rPr lang="pt-BR" smtClean="0">
                <a:latin typeface="Calibri" pitchFamily="34" charset="0"/>
              </a:rPr>
              <a:t>Evolução do crédito no Brasil</a:t>
            </a:r>
          </a:p>
          <a:p>
            <a:pPr>
              <a:buFont typeface="Wingdings" pitchFamily="2" charset="2"/>
              <a:buNone/>
            </a:pPr>
            <a:endParaRPr lang="pt-BR" smtClean="0">
              <a:latin typeface="Calibri" pitchFamily="34" charset="0"/>
            </a:endParaRPr>
          </a:p>
          <a:p>
            <a:pPr>
              <a:buFont typeface="Wingdings" pitchFamily="2" charset="2"/>
              <a:buNone/>
            </a:pPr>
            <a:endParaRPr lang="pt-BR" smtClean="0">
              <a:latin typeface="Calibri" pitchFamily="34" charset="0"/>
            </a:endParaRPr>
          </a:p>
          <a:p>
            <a:pPr>
              <a:buFont typeface="Wingdings" pitchFamily="2" charset="2"/>
              <a:buNone/>
            </a:pPr>
            <a:endParaRPr lang="pt-BR" smtClean="0">
              <a:latin typeface="Calibri" pitchFamily="34" charset="0"/>
            </a:endParaRPr>
          </a:p>
          <a:p>
            <a:pPr>
              <a:buFont typeface="Wingdings" pitchFamily="2" charset="2"/>
              <a:buNone/>
            </a:pPr>
            <a:endParaRPr lang="pt-BR" smtClean="0">
              <a:latin typeface="Calibri" pitchFamily="34" charset="0"/>
            </a:endParaRPr>
          </a:p>
          <a:p>
            <a:pPr>
              <a:buFont typeface="Wingdings" pitchFamily="2" charset="2"/>
              <a:buNone/>
            </a:pPr>
            <a:endParaRPr lang="pt-BR" smtClean="0">
              <a:latin typeface="Calibri" pitchFamily="34" charset="0"/>
            </a:endParaRPr>
          </a:p>
          <a:p>
            <a:pPr>
              <a:buFont typeface="Wingdings" pitchFamily="2" charset="2"/>
              <a:buNone/>
            </a:pPr>
            <a:endParaRPr lang="pt-BR" smtClean="0">
              <a:latin typeface="Calibri" pitchFamily="34" charset="0"/>
            </a:endParaRPr>
          </a:p>
          <a:p>
            <a:pPr>
              <a:buFont typeface="Wingdings" pitchFamily="2" charset="2"/>
              <a:buChar char="Ø"/>
            </a:pPr>
            <a:endParaRPr lang="pt-BR" sz="1800" smtClean="0">
              <a:latin typeface="Calibri" pitchFamily="34" charset="0"/>
            </a:endParaRPr>
          </a:p>
          <a:p>
            <a:pPr>
              <a:buFont typeface="Wingdings" pitchFamily="2" charset="2"/>
              <a:buChar char="v"/>
            </a:pPr>
            <a:r>
              <a:rPr lang="pt-BR" sz="1800" smtClean="0">
                <a:latin typeface="Calibri" pitchFamily="34" charset="0"/>
              </a:rPr>
              <a:t>47 % do volume de crédito foi destinado a pessoas físicas e 53% a pessoas jurídicas.</a:t>
            </a:r>
          </a:p>
        </p:txBody>
      </p:sp>
      <p:pic>
        <p:nvPicPr>
          <p:cNvPr id="56323" name="Picture 3"/>
          <p:cNvPicPr>
            <a:picLocks noChangeAspect="1" noChangeArrowheads="1"/>
          </p:cNvPicPr>
          <p:nvPr/>
        </p:nvPicPr>
        <p:blipFill>
          <a:blip r:embed="rId2" cstate="print"/>
          <a:srcRect/>
          <a:stretch>
            <a:fillRect/>
          </a:stretch>
        </p:blipFill>
        <p:spPr bwMode="auto">
          <a:xfrm>
            <a:off x="541735" y="1785938"/>
            <a:ext cx="8358188"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glaucocortez.files.wordpress.com/2013/02/gastos2.jpeg?w=630"/>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blip>
          <a:srcRect l="5317" r="5118" b="1449"/>
          <a:stretch>
            <a:fillRect/>
          </a:stretch>
        </p:blipFill>
        <p:spPr bwMode="auto">
          <a:xfrm>
            <a:off x="309530" y="500042"/>
            <a:ext cx="9342707" cy="55850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blip>
          <a:srcRect/>
          <a:stretch>
            <a:fillRect/>
          </a:stretch>
        </p:blipFill>
        <p:spPr bwMode="auto">
          <a:xfrm>
            <a:off x="33910" y="1928803"/>
            <a:ext cx="9717342" cy="3048009"/>
          </a:xfrm>
          <a:prstGeom prst="rect">
            <a:avLst/>
          </a:prstGeom>
          <a:noFill/>
          <a:ln w="9525">
            <a:noFill/>
            <a:miter lim="800000"/>
            <a:headEnd/>
            <a:tailEnd/>
          </a:ln>
          <a:effectLst/>
        </p:spPr>
      </p:pic>
      <p:sp>
        <p:nvSpPr>
          <p:cNvPr id="5" name="Retângulo 4"/>
          <p:cNvSpPr/>
          <p:nvPr/>
        </p:nvSpPr>
        <p:spPr>
          <a:xfrm>
            <a:off x="2637277" y="142876"/>
            <a:ext cx="4937570" cy="461665"/>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pt-BR" sz="2400" b="1" dirty="0">
                <a:solidFill>
                  <a:prstClr val="black"/>
                </a:solidFill>
                <a:latin typeface="+mn-lt"/>
                <a:cs typeface="+mn-cs"/>
              </a:rPr>
              <a:t>Evolução do Salário Mínimo</a:t>
            </a:r>
          </a:p>
        </p:txBody>
      </p:sp>
      <p:sp>
        <p:nvSpPr>
          <p:cNvPr id="6" name="Retângulo 5"/>
          <p:cNvSpPr/>
          <p:nvPr/>
        </p:nvSpPr>
        <p:spPr>
          <a:xfrm>
            <a:off x="6213464" y="6550026"/>
            <a:ext cx="3895618" cy="307777"/>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pt-BR" sz="1400" b="1" i="1" dirty="0">
                <a:solidFill>
                  <a:prstClr val="black"/>
                </a:solidFill>
                <a:latin typeface="+mn-lt"/>
                <a:cs typeface="+mn-cs"/>
              </a:rPr>
              <a:t>Fonte: Dieese    Município: São Paulo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77772" y="612775"/>
            <a:ext cx="7771154" cy="463550"/>
          </a:xfrm>
          <a:prstGeom prst="rect">
            <a:avLst/>
          </a:prstGeom>
          <a:noFill/>
          <a:ln w="9525">
            <a:noFill/>
            <a:round/>
            <a:headEnd/>
            <a:tailEnd/>
          </a:ln>
        </p:spPr>
        <p:txBody>
          <a:bodyPr lIns="90000" tIns="46800" rIns="90000" bIns="46800">
            <a:spAutoFit/>
          </a:bodyPr>
          <a:lstStyle/>
          <a:p>
            <a:pPr marL="455613" indent="-450850">
              <a:buClrTx/>
              <a:buFontTx/>
              <a:buNone/>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pPr>
            <a:r>
              <a:rPr lang="pt-BR" sz="2400" b="1">
                <a:solidFill>
                  <a:srgbClr val="006600"/>
                </a:solidFill>
                <a:latin typeface="Arial Black" pitchFamily="34" charset="0"/>
                <a:cs typeface="Times New Roman" pitchFamily="18" charset="0"/>
              </a:rPr>
              <a:t>Indicadores do Desenvolvimento Brasileiro</a:t>
            </a:r>
          </a:p>
        </p:txBody>
      </p:sp>
      <p:pic>
        <p:nvPicPr>
          <p:cNvPr id="53251" name="Picture 2"/>
          <p:cNvPicPr>
            <a:picLocks noChangeAspect="1" noChangeArrowheads="1"/>
          </p:cNvPicPr>
          <p:nvPr/>
        </p:nvPicPr>
        <p:blipFill>
          <a:blip r:embed="rId2" cstate="print"/>
          <a:srcRect/>
          <a:stretch>
            <a:fillRect/>
          </a:stretch>
        </p:blipFill>
        <p:spPr bwMode="auto">
          <a:xfrm>
            <a:off x="238087" y="1571626"/>
            <a:ext cx="5929949" cy="3929063"/>
          </a:xfrm>
          <a:prstGeom prst="rect">
            <a:avLst/>
          </a:prstGeom>
          <a:noFill/>
          <a:ln w="9525">
            <a:noFill/>
            <a:miter lim="800000"/>
            <a:headEnd/>
            <a:tailEnd/>
          </a:ln>
        </p:spPr>
      </p:pic>
      <p:pic>
        <p:nvPicPr>
          <p:cNvPr id="53252" name="Picture 2"/>
          <p:cNvPicPr>
            <a:picLocks noChangeAspect="1" noChangeArrowheads="1"/>
          </p:cNvPicPr>
          <p:nvPr/>
        </p:nvPicPr>
        <p:blipFill>
          <a:blip r:embed="rId3" cstate="print"/>
          <a:srcRect/>
          <a:stretch>
            <a:fillRect/>
          </a:stretch>
        </p:blipFill>
        <p:spPr bwMode="auto">
          <a:xfrm>
            <a:off x="6382315" y="3286125"/>
            <a:ext cx="3071320"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177772" y="612775"/>
            <a:ext cx="7771154" cy="463550"/>
          </a:xfrm>
          <a:prstGeom prst="rect">
            <a:avLst/>
          </a:prstGeom>
          <a:noFill/>
          <a:ln w="9525">
            <a:noFill/>
            <a:round/>
            <a:headEnd/>
            <a:tailEnd/>
          </a:ln>
        </p:spPr>
        <p:txBody>
          <a:bodyPr lIns="90000" tIns="46800" rIns="90000" bIns="46800">
            <a:spAutoFit/>
          </a:bodyPr>
          <a:lstStyle/>
          <a:p>
            <a:pPr marL="455613" indent="-450850">
              <a:buClrTx/>
              <a:buFontTx/>
              <a:buNone/>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pPr>
            <a:r>
              <a:rPr lang="pt-BR" sz="2400" b="1">
                <a:solidFill>
                  <a:srgbClr val="006600"/>
                </a:solidFill>
                <a:latin typeface="Arial Black" pitchFamily="34" charset="0"/>
                <a:cs typeface="Times New Roman" pitchFamily="18" charset="0"/>
              </a:rPr>
              <a:t>Indicadores do Desenvolvimento Brasileiro</a:t>
            </a:r>
          </a:p>
        </p:txBody>
      </p:sp>
      <p:pic>
        <p:nvPicPr>
          <p:cNvPr id="54275" name="Picture 2"/>
          <p:cNvPicPr>
            <a:picLocks noChangeAspect="1" noChangeArrowheads="1"/>
          </p:cNvPicPr>
          <p:nvPr/>
        </p:nvPicPr>
        <p:blipFill>
          <a:blip r:embed="rId2" cstate="print"/>
          <a:srcRect/>
          <a:stretch>
            <a:fillRect/>
          </a:stretch>
        </p:blipFill>
        <p:spPr bwMode="auto">
          <a:xfrm>
            <a:off x="166662" y="1428750"/>
            <a:ext cx="4858558" cy="3786188"/>
          </a:xfrm>
          <a:prstGeom prst="rect">
            <a:avLst/>
          </a:prstGeom>
          <a:noFill/>
          <a:ln w="9525">
            <a:noFill/>
            <a:miter lim="800000"/>
            <a:headEnd/>
            <a:tailEnd/>
          </a:ln>
        </p:spPr>
      </p:pic>
      <p:pic>
        <p:nvPicPr>
          <p:cNvPr id="54276" name="Picture 2"/>
          <p:cNvPicPr>
            <a:picLocks noChangeAspect="1" noChangeArrowheads="1"/>
          </p:cNvPicPr>
          <p:nvPr/>
        </p:nvPicPr>
        <p:blipFill>
          <a:blip r:embed="rId3" cstate="print"/>
          <a:srcRect/>
          <a:stretch>
            <a:fillRect/>
          </a:stretch>
        </p:blipFill>
        <p:spPr bwMode="auto">
          <a:xfrm>
            <a:off x="5453775" y="2357438"/>
            <a:ext cx="435699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5025219" y="2643189"/>
            <a:ext cx="4622059" cy="3214687"/>
          </a:xfrm>
          <a:prstGeom prst="rect">
            <a:avLst/>
          </a:prstGeom>
          <a:noFill/>
          <a:ln w="9525">
            <a:noFill/>
            <a:miter lim="800000"/>
            <a:headEnd/>
            <a:tailEnd/>
          </a:ln>
        </p:spPr>
      </p:pic>
      <p:pic>
        <p:nvPicPr>
          <p:cNvPr id="55299" name="Picture 2"/>
          <p:cNvPicPr>
            <a:picLocks noChangeAspect="1" noChangeArrowheads="1"/>
          </p:cNvPicPr>
          <p:nvPr/>
        </p:nvPicPr>
        <p:blipFill>
          <a:blip r:embed="rId3" cstate="print"/>
          <a:srcRect/>
          <a:stretch>
            <a:fillRect/>
          </a:stretch>
        </p:blipFill>
        <p:spPr bwMode="auto">
          <a:xfrm>
            <a:off x="309514" y="1143000"/>
            <a:ext cx="4371274" cy="3595688"/>
          </a:xfrm>
          <a:prstGeom prst="rect">
            <a:avLst/>
          </a:prstGeom>
          <a:noFill/>
          <a:ln w="9525">
            <a:noFill/>
            <a:miter lim="800000"/>
            <a:headEnd/>
            <a:tailEnd/>
          </a:ln>
        </p:spPr>
      </p:pic>
      <p:sp>
        <p:nvSpPr>
          <p:cNvPr id="55300" name="Rectangle 1"/>
          <p:cNvSpPr>
            <a:spLocks noChangeArrowheads="1"/>
          </p:cNvSpPr>
          <p:nvPr/>
        </p:nvSpPr>
        <p:spPr bwMode="auto">
          <a:xfrm>
            <a:off x="177772" y="612775"/>
            <a:ext cx="7771154" cy="463550"/>
          </a:xfrm>
          <a:prstGeom prst="rect">
            <a:avLst/>
          </a:prstGeom>
          <a:noFill/>
          <a:ln w="9525">
            <a:noFill/>
            <a:round/>
            <a:headEnd/>
            <a:tailEnd/>
          </a:ln>
        </p:spPr>
        <p:txBody>
          <a:bodyPr lIns="90000" tIns="46800" rIns="90000" bIns="46800">
            <a:spAutoFit/>
          </a:bodyPr>
          <a:lstStyle/>
          <a:p>
            <a:pPr marL="455613" indent="-450850">
              <a:buClrTx/>
              <a:buFontTx/>
              <a:buNone/>
              <a:tabLst>
                <a:tab pos="455613" algn="l"/>
                <a:tab pos="903288" algn="l"/>
                <a:tab pos="1352550" algn="l"/>
                <a:tab pos="1801813" algn="l"/>
                <a:tab pos="2251075" algn="l"/>
                <a:tab pos="2700338" algn="l"/>
                <a:tab pos="3149600" algn="l"/>
                <a:tab pos="3598863" algn="l"/>
                <a:tab pos="4048125" algn="l"/>
                <a:tab pos="4497388" algn="l"/>
                <a:tab pos="4946650" algn="l"/>
                <a:tab pos="5395913" algn="l"/>
                <a:tab pos="5845175" algn="l"/>
                <a:tab pos="6294438" algn="l"/>
                <a:tab pos="6743700" algn="l"/>
                <a:tab pos="7192963" algn="l"/>
                <a:tab pos="7642225" algn="l"/>
                <a:tab pos="8091488" algn="l"/>
                <a:tab pos="8540750" algn="l"/>
                <a:tab pos="8990013" algn="l"/>
                <a:tab pos="9439275" algn="l"/>
              </a:tabLst>
            </a:pPr>
            <a:r>
              <a:rPr lang="pt-BR" sz="2400" b="1">
                <a:solidFill>
                  <a:srgbClr val="006600"/>
                </a:solidFill>
                <a:latin typeface="Arial Black" pitchFamily="34" charset="0"/>
                <a:cs typeface="Times New Roman" pitchFamily="18" charset="0"/>
              </a:rPr>
              <a:t>Indicadores do Desenvolvimento Brasileiro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095200" y="785814"/>
            <a:ext cx="7287045" cy="2714625"/>
          </a:xfrm>
          <a:prstGeom prst="rect">
            <a:avLst/>
          </a:prstGeom>
          <a:noFill/>
          <a:ln w="9525">
            <a:noFill/>
            <a:miter lim="800000"/>
            <a:headEnd/>
            <a:tailEnd/>
          </a:ln>
        </p:spPr>
      </p:pic>
      <p:pic>
        <p:nvPicPr>
          <p:cNvPr id="56323" name="Picture 2"/>
          <p:cNvPicPr>
            <a:picLocks noChangeAspect="1" noChangeArrowheads="1"/>
          </p:cNvPicPr>
          <p:nvPr/>
        </p:nvPicPr>
        <p:blipFill>
          <a:blip r:embed="rId3" cstate="print"/>
          <a:srcRect/>
          <a:stretch>
            <a:fillRect/>
          </a:stretch>
        </p:blipFill>
        <p:spPr bwMode="auto">
          <a:xfrm>
            <a:off x="857112" y="3857625"/>
            <a:ext cx="2952277" cy="2281238"/>
          </a:xfrm>
          <a:prstGeom prst="rect">
            <a:avLst/>
          </a:prstGeom>
          <a:noFill/>
          <a:ln w="9525">
            <a:noFill/>
            <a:miter lim="800000"/>
            <a:headEnd/>
            <a:tailEnd/>
          </a:ln>
        </p:spPr>
      </p:pic>
      <p:pic>
        <p:nvPicPr>
          <p:cNvPr id="56324" name="Picture 3"/>
          <p:cNvPicPr>
            <a:picLocks noChangeAspect="1" noChangeArrowheads="1"/>
          </p:cNvPicPr>
          <p:nvPr/>
        </p:nvPicPr>
        <p:blipFill>
          <a:blip r:embed="rId4" cstate="print"/>
          <a:srcRect/>
          <a:stretch>
            <a:fillRect/>
          </a:stretch>
        </p:blipFill>
        <p:spPr bwMode="auto">
          <a:xfrm>
            <a:off x="5239498" y="3786188"/>
            <a:ext cx="3071320" cy="23098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564" y="1270600"/>
            <a:ext cx="9142534" cy="4921638"/>
          </a:xfrm>
          <a:prstGeom prst="rect">
            <a:avLst/>
          </a:prstGeom>
          <a:noFill/>
          <a:ln w="9525">
            <a:noFill/>
            <a:round/>
            <a:headEnd/>
            <a:tailEnd/>
          </a:ln>
        </p:spPr>
        <p:txBody>
          <a:bodyPr lIns="73080" tIns="36720" rIns="73080" bIns="36720" anchor="ctr">
            <a:spAutoFit/>
          </a:bodyPr>
          <a:lstStyle/>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800" b="1" dirty="0">
              <a:solidFill>
                <a:srgbClr val="000000"/>
              </a:solidFill>
              <a:latin typeface="Arial" charset="0"/>
            </a:endParaRP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dirty="0">
                <a:solidFill>
                  <a:srgbClr val="000000"/>
                </a:solidFill>
                <a:latin typeface="Arial" charset="0"/>
              </a:rPr>
              <a:t>Art. 3º Constituem objetivos fundamentais da República Federativa do Brasil:</a:t>
            </a: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800" b="1" dirty="0">
              <a:solidFill>
                <a:srgbClr val="000000"/>
              </a:solidFill>
              <a:latin typeface="Arial" charset="0"/>
            </a:endParaRP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dirty="0">
                <a:solidFill>
                  <a:srgbClr val="000000"/>
                </a:solidFill>
                <a:latin typeface="Arial" charset="0"/>
              </a:rPr>
              <a:t>I - construir uma sociedade livre, justa e solidária;</a:t>
            </a: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dirty="0">
                <a:solidFill>
                  <a:srgbClr val="000000"/>
                </a:solidFill>
                <a:latin typeface="Arial" charset="0"/>
              </a:rPr>
              <a:t>II - garantir o desenvolvimento nacional;</a:t>
            </a: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dirty="0">
                <a:solidFill>
                  <a:srgbClr val="000000"/>
                </a:solidFill>
                <a:latin typeface="Arial" charset="0"/>
              </a:rPr>
              <a:t> III - erradicar a pobreza e a marginalização e reduzir as desigualdades sociais e regionais;</a:t>
            </a: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dirty="0">
                <a:solidFill>
                  <a:srgbClr val="000000"/>
                </a:solidFill>
                <a:latin typeface="Arial" charset="0"/>
              </a:rPr>
              <a:t>IV - promover o bem de todos, sem preconceitos de origem, raça, sexo, cor, idade e quaisquer outras formas de discriminação. </a:t>
            </a: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800" b="1" dirty="0">
              <a:solidFill>
                <a:srgbClr val="000000"/>
              </a:solidFill>
              <a:latin typeface="Arial" charset="0"/>
            </a:endParaRPr>
          </a:p>
          <a:p>
            <a:pPr>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dirty="0">
                <a:solidFill>
                  <a:srgbClr val="000000"/>
                </a:solidFill>
                <a:latin typeface="Arial" charset="0"/>
              </a:rPr>
              <a:t>Toda a atividade governamental, especialmente o planejamento, deve estar orientada para cumprir os objetivos da República e os fundamentos do Estado Democrático de Direito (art. 1º CF)</a:t>
            </a:r>
          </a:p>
          <a:p>
            <a:pPr algn="just">
              <a:lnSpc>
                <a:spcPct val="12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800" b="1" dirty="0">
              <a:solidFill>
                <a:srgbClr val="000000"/>
              </a:solidFill>
              <a:latin typeface="Arial" charset="0"/>
            </a:endParaRPr>
          </a:p>
        </p:txBody>
      </p:sp>
      <p:sp>
        <p:nvSpPr>
          <p:cNvPr id="32770" name="Rectangle 2">
            <a:hlinkClick r:id="rId3" action="ppaction://hlinksldjump"/>
          </p:cNvPr>
          <p:cNvSpPr>
            <a:spLocks noChangeArrowheads="1"/>
          </p:cNvSpPr>
          <p:nvPr/>
        </p:nvSpPr>
        <p:spPr bwMode="auto">
          <a:xfrm>
            <a:off x="200472" y="980728"/>
            <a:ext cx="9433048" cy="457200"/>
          </a:xfrm>
          <a:prstGeom prst="rect">
            <a:avLst/>
          </a:prstGeom>
          <a:solidFill>
            <a:srgbClr val="008000"/>
          </a:solidFill>
          <a:ln w="9525">
            <a:noFill/>
            <a:round/>
            <a:headEnd/>
            <a:tailEnd/>
          </a:ln>
          <a:effectLst/>
        </p:spPr>
        <p:txBody>
          <a:bodyPr wrap="none" lIns="36000" tIns="36000" rIns="36000" bIns="36000" anchor="ctr"/>
          <a:lstStyle/>
          <a:p>
            <a:pPr algn="ct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400" dirty="0">
                <a:solidFill>
                  <a:srgbClr val="FFFFFF"/>
                </a:solidFill>
                <a:effectLst>
                  <a:outerShdw blurRad="38100" dist="38100" dir="2700000" algn="tl">
                    <a:srgbClr val="000000"/>
                  </a:outerShdw>
                </a:effectLst>
                <a:latin typeface="Tahoma" pitchFamily="32" charset="0"/>
                <a:ea typeface="+mn-ea"/>
                <a:cs typeface="Lucida Sans Unicode" pitchFamily="32" charset="0"/>
              </a:rPr>
              <a:t>Propósito do Planejamento na Constituição Federal</a:t>
            </a:r>
          </a:p>
        </p:txBody>
      </p:sp>
    </p:spTree>
  </p:cSld>
  <p:clrMapOvr>
    <a:masterClrMapping/>
  </p:clrMapOvr>
  <p:transition spd="med">
    <p:random/>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52376" y="133979"/>
            <a:ext cx="9753624" cy="6724021"/>
          </a:xfrm>
          <a:prstGeom prst="rect">
            <a:avLst/>
          </a:prstGeom>
          <a:noFill/>
          <a:ln w="9525">
            <a:noFill/>
            <a:round/>
            <a:headEnd/>
            <a:tailEnd/>
          </a:ln>
        </p:spPr>
        <p:txBody>
          <a:bodyPr lIns="90000" tIns="46800" rIns="90000" bIns="46800">
            <a:spAutoFit/>
          </a:bodyPr>
          <a:lstStyle/>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b="1" dirty="0">
                <a:solidFill>
                  <a:srgbClr val="000066"/>
                </a:solidFill>
                <a:latin typeface="Arial" charset="0"/>
              </a:rPr>
              <a:t>PPA  - Lei do Plano Plurianual</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dirty="0">
                <a:solidFill>
                  <a:srgbClr val="006600"/>
                </a:solidFill>
                <a:latin typeface="Arial" charset="0"/>
              </a:rPr>
              <a:t>Vigência:</a:t>
            </a:r>
            <a:r>
              <a:rPr lang="pt-BR" sz="1600" dirty="0">
                <a:solidFill>
                  <a:srgbClr val="006600"/>
                </a:solidFill>
                <a:latin typeface="Arial" charset="0"/>
              </a:rPr>
              <a:t> 4 anos  (início no 2º ano de mandato, fim no 1º ano do outro mandato)</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dirty="0">
                <a:solidFill>
                  <a:srgbClr val="006600"/>
                </a:solidFill>
                <a:latin typeface="Arial" charset="0"/>
              </a:rPr>
              <a:t>Conteúdo:</a:t>
            </a:r>
            <a:r>
              <a:rPr lang="pt-BR" sz="1600" dirty="0">
                <a:solidFill>
                  <a:srgbClr val="006600"/>
                </a:solidFill>
                <a:latin typeface="Arial" charset="0"/>
              </a:rPr>
              <a:t> Diretrizes, objetivos e metas regionalizadas para despesa de capital e para as relativas aos programas de duração continuada.</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700" b="1" dirty="0">
              <a:solidFill>
                <a:srgbClr val="006600"/>
              </a:solidFill>
              <a:latin typeface="Arial" charset="0"/>
            </a:endParaRP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b="1" dirty="0" smtClean="0">
                <a:solidFill>
                  <a:srgbClr val="000066"/>
                </a:solidFill>
                <a:latin typeface="Arial" charset="0"/>
              </a:rPr>
              <a:t>LDO </a:t>
            </a:r>
            <a:r>
              <a:rPr lang="pt-BR" sz="3200" b="1" dirty="0">
                <a:solidFill>
                  <a:srgbClr val="000066"/>
                </a:solidFill>
                <a:latin typeface="Arial" charset="0"/>
              </a:rPr>
              <a:t>- Lei de Diretrizes Orçamentárias</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dirty="0">
                <a:solidFill>
                  <a:srgbClr val="006600"/>
                </a:solidFill>
                <a:latin typeface="Arial" charset="0"/>
              </a:rPr>
              <a:t>Vigência</a:t>
            </a:r>
            <a:r>
              <a:rPr lang="pt-BR" sz="1600" dirty="0">
                <a:solidFill>
                  <a:srgbClr val="006600"/>
                </a:solidFill>
                <a:latin typeface="Arial" charset="0"/>
              </a:rPr>
              <a:t> anual</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dirty="0">
                <a:solidFill>
                  <a:srgbClr val="006600"/>
                </a:solidFill>
                <a:latin typeface="Arial" charset="0"/>
              </a:rPr>
              <a:t>Conteúdo:</a:t>
            </a:r>
            <a:r>
              <a:rPr lang="pt-BR" sz="1600" dirty="0">
                <a:solidFill>
                  <a:srgbClr val="006600"/>
                </a:solidFill>
                <a:latin typeface="Arial" charset="0"/>
              </a:rPr>
              <a:t>  Metas e prioridades do Orçamento; sentido ampliado com edição da LRF (controle)</a:t>
            </a:r>
            <a:endParaRPr lang="pt-BR" sz="1200" b="1" dirty="0">
              <a:solidFill>
                <a:srgbClr val="006600"/>
              </a:solidFill>
              <a:latin typeface="Arial" charset="0"/>
            </a:endParaRP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b="1" dirty="0">
                <a:solidFill>
                  <a:srgbClr val="000066"/>
                </a:solidFill>
                <a:latin typeface="Arial" charset="0"/>
              </a:rPr>
              <a:t>LOA - Lei Orçamentária Anual</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dirty="0">
                <a:solidFill>
                  <a:srgbClr val="006600"/>
                </a:solidFill>
                <a:latin typeface="Arial" charset="0"/>
              </a:rPr>
              <a:t>Vigência</a:t>
            </a:r>
            <a:r>
              <a:rPr lang="pt-BR" sz="1600" dirty="0">
                <a:solidFill>
                  <a:srgbClr val="006600"/>
                </a:solidFill>
                <a:latin typeface="Arial" charset="0"/>
              </a:rPr>
              <a:t> anual</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dirty="0">
                <a:solidFill>
                  <a:srgbClr val="006600"/>
                </a:solidFill>
                <a:latin typeface="Arial" charset="0"/>
              </a:rPr>
              <a:t>Conteúdo: </a:t>
            </a:r>
            <a:r>
              <a:rPr lang="pt-BR" sz="1600" dirty="0">
                <a:solidFill>
                  <a:srgbClr val="006600"/>
                </a:solidFill>
                <a:latin typeface="Arial" charset="0"/>
              </a:rPr>
              <a:t>Estima a receita e fixa a despesa</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600" dirty="0">
              <a:solidFill>
                <a:srgbClr val="006600"/>
              </a:solidFill>
              <a:latin typeface="Arial" charset="0"/>
            </a:endParaRP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b="1" dirty="0">
                <a:solidFill>
                  <a:srgbClr val="000066"/>
                </a:solidFill>
                <a:latin typeface="Arial" charset="0"/>
              </a:rPr>
              <a:t>Outros planos e programas setoriais e instrumentos</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400" dirty="0">
                <a:solidFill>
                  <a:srgbClr val="006600"/>
                </a:solidFill>
                <a:latin typeface="Arial" charset="0"/>
              </a:rPr>
              <a:t>Ex.: Art. 174 CF. Como agente normativo e regulador da atividade econômica, o Estado exercerá, na forma da lei, as funções de fiscalização, incentivo e planejamento, sendo este determinante para o setor público e indicativo para o setor privado.</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400" dirty="0">
                <a:solidFill>
                  <a:srgbClr val="006600"/>
                </a:solidFill>
                <a:latin typeface="Arial" charset="0"/>
              </a:rPr>
              <a:t>§ 1º - A lei estabelecerá as diretrizes e bases do planejamento do desenvolvimento nacional equilibrado, o qual incorporará e compatibilizará os planos nacionais e regionais de desenvolvimento.</a:t>
            </a:r>
          </a:p>
          <a:p>
            <a:pPr>
              <a:lnSpc>
                <a:spcPct val="12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800" dirty="0">
              <a:solidFill>
                <a:srgbClr val="006600"/>
              </a:solidFill>
              <a:latin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ta para baixo 22"/>
          <p:cNvSpPr/>
          <p:nvPr/>
        </p:nvSpPr>
        <p:spPr>
          <a:xfrm flipV="1">
            <a:off x="4643438" y="4943475"/>
            <a:ext cx="464344" cy="928688"/>
          </a:xfrm>
          <a:prstGeom prst="downArrow">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2" name="Seta para baixo 21"/>
          <p:cNvSpPr/>
          <p:nvPr/>
        </p:nvSpPr>
        <p:spPr>
          <a:xfrm>
            <a:off x="4643438" y="2286000"/>
            <a:ext cx="464344" cy="857250"/>
          </a:xfrm>
          <a:prstGeom prst="downArrow">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47108" name="Título 1"/>
          <p:cNvSpPr>
            <a:spLocks noGrp="1"/>
          </p:cNvSpPr>
          <p:nvPr>
            <p:ph type="title"/>
          </p:nvPr>
        </p:nvSpPr>
        <p:spPr>
          <a:xfrm>
            <a:off x="232173" y="276226"/>
            <a:ext cx="9441656" cy="714375"/>
          </a:xfrm>
        </p:spPr>
        <p:txBody>
          <a:bodyPr/>
          <a:lstStyle/>
          <a:p>
            <a:pPr fontAlgn="auto">
              <a:spcBef>
                <a:spcPts val="0"/>
              </a:spcBef>
              <a:spcAft>
                <a:spcPts val="0"/>
              </a:spcAft>
              <a:defRPr/>
            </a:pPr>
            <a:r>
              <a:rPr lang="pt-BR" sz="3200" dirty="0" smtClean="0">
                <a:ln w="11430">
                  <a:solidFill>
                    <a:schemeClr val="tx1"/>
                  </a:solidFill>
                </a:ln>
                <a:solidFill>
                  <a:srgbClr val="000000"/>
                </a:solidFill>
                <a:effectLst>
                  <a:outerShdw blurRad="50800" dist="39000" dir="5460000" algn="tl">
                    <a:srgbClr val="000000">
                      <a:alpha val="38000"/>
                    </a:srgbClr>
                  </a:outerShdw>
                </a:effectLst>
                <a:ea typeface="ＭＳ Ｐゴシック" charset="-128"/>
                <a:cs typeface="ＭＳ Ｐゴシック" pitchFamily="32" charset="0"/>
              </a:rPr>
              <a:t>CICLO DE PLANEJAMENTO</a:t>
            </a:r>
            <a:endParaRPr lang="pt-BR" sz="3200" dirty="0">
              <a:ln w="11430">
                <a:solidFill>
                  <a:schemeClr val="tx1"/>
                </a:solidFill>
              </a:ln>
              <a:solidFill>
                <a:srgbClr val="000000"/>
              </a:solidFill>
              <a:effectLst>
                <a:outerShdw blurRad="50800" dist="39000" dir="5460000" algn="tl">
                  <a:srgbClr val="000000">
                    <a:alpha val="38000"/>
                  </a:srgbClr>
                </a:outerShdw>
              </a:effectLst>
              <a:ea typeface="ＭＳ Ｐゴシック" charset="-128"/>
              <a:cs typeface="ＭＳ Ｐゴシック" pitchFamily="32" charset="0"/>
            </a:endParaRPr>
          </a:p>
        </p:txBody>
      </p:sp>
      <p:sp>
        <p:nvSpPr>
          <p:cNvPr id="4" name="Retângulo de cantos arredondados 3"/>
          <p:cNvSpPr/>
          <p:nvPr/>
        </p:nvSpPr>
        <p:spPr>
          <a:xfrm>
            <a:off x="464345" y="1428751"/>
            <a:ext cx="2708672" cy="714375"/>
          </a:xfrm>
          <a:prstGeom prst="roundRect">
            <a:avLst/>
          </a:prstGeom>
          <a:ln/>
        </p:spPr>
        <p:style>
          <a:lnRef idx="2">
            <a:schemeClr val="accent4"/>
          </a:lnRef>
          <a:fillRef idx="1">
            <a:schemeClr val="lt1"/>
          </a:fillRef>
          <a:effectRef idx="0">
            <a:schemeClr val="accent4"/>
          </a:effectRef>
          <a:fontRef idx="minor">
            <a:schemeClr val="dk1"/>
          </a:fontRef>
        </p:style>
        <p:txBody>
          <a:bodyPr anchor="ctr"/>
          <a:lstStyle/>
          <a:p>
            <a:pPr algn="ctr">
              <a:defRPr/>
            </a:pPr>
            <a:r>
              <a:rPr lang="pt-BR" sz="2400" dirty="0" smtClean="0">
                <a:solidFill>
                  <a:schemeClr val="tx1"/>
                </a:solidFill>
              </a:rPr>
              <a:t>Formulação Estratégica</a:t>
            </a:r>
            <a:endParaRPr lang="pt-BR" sz="2400" dirty="0">
              <a:solidFill>
                <a:schemeClr val="tx1"/>
              </a:solidFill>
            </a:endParaRPr>
          </a:p>
        </p:txBody>
      </p:sp>
      <p:sp>
        <p:nvSpPr>
          <p:cNvPr id="5" name="Canto dobrado 4"/>
          <p:cNvSpPr/>
          <p:nvPr/>
        </p:nvSpPr>
        <p:spPr>
          <a:xfrm>
            <a:off x="3618442" y="3184526"/>
            <a:ext cx="2631281" cy="714375"/>
          </a:xfrm>
          <a:prstGeom prst="foldedCorner">
            <a:avLst>
              <a:gd name="adj" fmla="val 37312"/>
            </a:avLst>
          </a:prstGeom>
        </p:spPr>
        <p:style>
          <a:lnRef idx="2">
            <a:schemeClr val="accent4"/>
          </a:lnRef>
          <a:fillRef idx="1">
            <a:schemeClr val="lt1"/>
          </a:fillRef>
          <a:effectRef idx="0">
            <a:schemeClr val="accent4"/>
          </a:effectRef>
          <a:fontRef idx="minor">
            <a:schemeClr val="dk1"/>
          </a:fontRef>
        </p:style>
        <p:txBody>
          <a:bodyPr/>
          <a:lstStyle/>
          <a:p>
            <a:pPr algn="ctr">
              <a:defRPr/>
            </a:pPr>
            <a:r>
              <a:rPr lang="pt-BR" sz="4400" b="1" dirty="0" smtClean="0">
                <a:solidFill>
                  <a:schemeClr val="tx1"/>
                </a:solidFill>
              </a:rPr>
              <a:t>LOA</a:t>
            </a:r>
            <a:endParaRPr lang="pt-BR" sz="4400" b="1" dirty="0">
              <a:solidFill>
                <a:schemeClr val="tx1"/>
              </a:solidFill>
            </a:endParaRPr>
          </a:p>
        </p:txBody>
      </p:sp>
      <p:sp>
        <p:nvSpPr>
          <p:cNvPr id="6" name="Cubo 5"/>
          <p:cNvSpPr/>
          <p:nvPr/>
        </p:nvSpPr>
        <p:spPr>
          <a:xfrm>
            <a:off x="725752" y="2857501"/>
            <a:ext cx="2166938" cy="2500313"/>
          </a:xfrm>
          <a:prstGeom prst="cube">
            <a:avLst>
              <a:gd name="adj" fmla="val 17258"/>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pt-BR" sz="5200" b="1" dirty="0" smtClean="0">
                <a:solidFill>
                  <a:schemeClr val="tx1"/>
                </a:solidFill>
                <a:latin typeface="Calibri" pitchFamily="34" charset="0"/>
                <a:cs typeface="Arial" charset="0"/>
              </a:rPr>
              <a:t>PPA</a:t>
            </a:r>
          </a:p>
          <a:p>
            <a:pPr algn="ctr">
              <a:defRPr/>
            </a:pPr>
            <a:endParaRPr lang="pt-BR" sz="5200" b="1" dirty="0" smtClean="0">
              <a:solidFill>
                <a:schemeClr val="tx1"/>
              </a:solidFill>
              <a:latin typeface="Calibri" pitchFamily="34" charset="0"/>
              <a:cs typeface="Arial" charset="0"/>
            </a:endParaRPr>
          </a:p>
          <a:p>
            <a:pPr algn="ctr">
              <a:defRPr/>
            </a:pPr>
            <a:r>
              <a:rPr lang="pt-BR" sz="5200" dirty="0" smtClean="0">
                <a:solidFill>
                  <a:schemeClr val="tx1"/>
                </a:solidFill>
                <a:latin typeface="Calibri" pitchFamily="34" charset="0"/>
                <a:cs typeface="Arial" charset="0"/>
              </a:rPr>
              <a:t>LDO</a:t>
            </a:r>
          </a:p>
        </p:txBody>
      </p:sp>
      <p:sp>
        <p:nvSpPr>
          <p:cNvPr id="7" name="Canto dobrado 6"/>
          <p:cNvSpPr/>
          <p:nvPr/>
        </p:nvSpPr>
        <p:spPr>
          <a:xfrm>
            <a:off x="3618442" y="4143376"/>
            <a:ext cx="2631281" cy="785813"/>
          </a:xfrm>
          <a:prstGeom prst="foldedCorner">
            <a:avLst>
              <a:gd name="adj" fmla="val 35435"/>
            </a:avLst>
          </a:prstGeom>
        </p:spPr>
        <p:style>
          <a:lnRef idx="2">
            <a:schemeClr val="accent4"/>
          </a:lnRef>
          <a:fillRef idx="1">
            <a:schemeClr val="lt1"/>
          </a:fillRef>
          <a:effectRef idx="0">
            <a:schemeClr val="accent4"/>
          </a:effectRef>
          <a:fontRef idx="minor">
            <a:schemeClr val="dk1"/>
          </a:fontRef>
        </p:style>
        <p:txBody>
          <a:bodyPr/>
          <a:lstStyle/>
          <a:p>
            <a:pPr algn="ctr">
              <a:defRPr/>
            </a:pPr>
            <a:r>
              <a:rPr lang="pt-BR" sz="1600" dirty="0">
                <a:solidFill>
                  <a:schemeClr val="tx1"/>
                </a:solidFill>
              </a:rPr>
              <a:t>Financiamento </a:t>
            </a:r>
            <a:r>
              <a:rPr lang="pt-BR" sz="1600" dirty="0" err="1">
                <a:solidFill>
                  <a:schemeClr val="tx1"/>
                </a:solidFill>
              </a:rPr>
              <a:t>Extra-Orçamentário</a:t>
            </a:r>
            <a:endParaRPr lang="pt-BR" sz="1600" dirty="0">
              <a:solidFill>
                <a:schemeClr val="tx1"/>
              </a:solidFill>
            </a:endParaRPr>
          </a:p>
        </p:txBody>
      </p:sp>
      <p:sp>
        <p:nvSpPr>
          <p:cNvPr id="10" name="Seta para baixo 9"/>
          <p:cNvSpPr/>
          <p:nvPr/>
        </p:nvSpPr>
        <p:spPr>
          <a:xfrm>
            <a:off x="1422269" y="2143125"/>
            <a:ext cx="773906" cy="85725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11" name="Seta para a direita 10"/>
          <p:cNvSpPr/>
          <p:nvPr/>
        </p:nvSpPr>
        <p:spPr>
          <a:xfrm>
            <a:off x="2660518" y="3286126"/>
            <a:ext cx="928688" cy="5000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12" name="Seta para a direita 11"/>
          <p:cNvSpPr/>
          <p:nvPr/>
        </p:nvSpPr>
        <p:spPr>
          <a:xfrm>
            <a:off x="2660518" y="4286251"/>
            <a:ext cx="928688" cy="5000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16" name="Fluxograma: Vários documentos 15"/>
          <p:cNvSpPr/>
          <p:nvPr/>
        </p:nvSpPr>
        <p:spPr>
          <a:xfrm>
            <a:off x="3637361" y="1500189"/>
            <a:ext cx="2631281" cy="1214437"/>
          </a:xfrm>
          <a:prstGeom prst="flowChartMultidocument">
            <a:avLst/>
          </a:prstGeom>
        </p:spPr>
        <p:style>
          <a:lnRef idx="2">
            <a:schemeClr val="dk1"/>
          </a:lnRef>
          <a:fillRef idx="1">
            <a:schemeClr val="lt1"/>
          </a:fillRef>
          <a:effectRef idx="0">
            <a:schemeClr val="dk1"/>
          </a:effectRef>
          <a:fontRef idx="minor">
            <a:schemeClr val="dk1"/>
          </a:fontRef>
        </p:style>
        <p:txBody>
          <a:bodyPr anchor="ctr"/>
          <a:lstStyle/>
          <a:p>
            <a:pPr>
              <a:buFont typeface="Wingdings" pitchFamily="2" charset="2"/>
              <a:buChar char="§"/>
              <a:defRPr/>
            </a:pPr>
            <a:r>
              <a:rPr lang="pt-BR" sz="1400" b="1" dirty="0">
                <a:solidFill>
                  <a:schemeClr val="tx1"/>
                </a:solidFill>
              </a:rPr>
              <a:t>Arrecadação Tributária</a:t>
            </a:r>
          </a:p>
          <a:p>
            <a:pPr>
              <a:buFont typeface="Wingdings" pitchFamily="2" charset="2"/>
              <a:buChar char="§"/>
              <a:defRPr/>
            </a:pPr>
            <a:r>
              <a:rPr lang="pt-BR" sz="1400" b="1" dirty="0">
                <a:solidFill>
                  <a:schemeClr val="tx1"/>
                </a:solidFill>
              </a:rPr>
              <a:t>Emissão de Títulos</a:t>
            </a:r>
          </a:p>
        </p:txBody>
      </p:sp>
      <p:sp>
        <p:nvSpPr>
          <p:cNvPr id="17" name="Fluxograma: Vários documentos 16"/>
          <p:cNvSpPr/>
          <p:nvPr/>
        </p:nvSpPr>
        <p:spPr>
          <a:xfrm>
            <a:off x="3559969" y="5429250"/>
            <a:ext cx="2631281" cy="1214438"/>
          </a:xfrm>
          <a:prstGeom prst="flowChartMultidocument">
            <a:avLst/>
          </a:prstGeom>
        </p:spPr>
        <p:style>
          <a:lnRef idx="2">
            <a:schemeClr val="accent4"/>
          </a:lnRef>
          <a:fillRef idx="1">
            <a:schemeClr val="lt1"/>
          </a:fillRef>
          <a:effectRef idx="0">
            <a:schemeClr val="accent4"/>
          </a:effectRef>
          <a:fontRef idx="minor">
            <a:schemeClr val="dk1"/>
          </a:fontRef>
        </p:style>
        <p:txBody>
          <a:bodyPr anchor="ctr"/>
          <a:lstStyle/>
          <a:p>
            <a:pPr>
              <a:buFont typeface="Wingdings" pitchFamily="2" charset="2"/>
              <a:buChar char="§"/>
              <a:defRPr/>
            </a:pPr>
            <a:r>
              <a:rPr lang="pt-BR" sz="1400" b="1" dirty="0">
                <a:solidFill>
                  <a:schemeClr val="tx1"/>
                </a:solidFill>
              </a:rPr>
              <a:t>Bancos públicos</a:t>
            </a:r>
          </a:p>
          <a:p>
            <a:pPr>
              <a:buFont typeface="Wingdings" pitchFamily="2" charset="2"/>
              <a:buChar char="§"/>
              <a:defRPr/>
            </a:pPr>
            <a:r>
              <a:rPr lang="pt-BR" sz="1400" b="1" dirty="0">
                <a:solidFill>
                  <a:schemeClr val="tx1"/>
                </a:solidFill>
              </a:rPr>
              <a:t>Fundos</a:t>
            </a:r>
          </a:p>
        </p:txBody>
      </p:sp>
      <p:sp>
        <p:nvSpPr>
          <p:cNvPr id="19" name="Seta para a direita 18"/>
          <p:cNvSpPr/>
          <p:nvPr/>
        </p:nvSpPr>
        <p:spPr>
          <a:xfrm>
            <a:off x="6268641" y="3214688"/>
            <a:ext cx="928688" cy="5000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0" name="Seta para a direita 19"/>
          <p:cNvSpPr/>
          <p:nvPr/>
        </p:nvSpPr>
        <p:spPr>
          <a:xfrm>
            <a:off x="6268641" y="4214813"/>
            <a:ext cx="928688" cy="5000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pt-BR"/>
          </a:p>
        </p:txBody>
      </p:sp>
      <p:sp>
        <p:nvSpPr>
          <p:cNvPr id="21" name="Pentágono 20"/>
          <p:cNvSpPr/>
          <p:nvPr/>
        </p:nvSpPr>
        <p:spPr>
          <a:xfrm>
            <a:off x="7197329" y="3073401"/>
            <a:ext cx="2321719" cy="1857375"/>
          </a:xfrm>
          <a:prstGeom prst="homePlate">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pt-BR" sz="3200" b="1" dirty="0">
                <a:solidFill>
                  <a:schemeClr val="tx1"/>
                </a:solidFill>
              </a:rPr>
              <a:t>Gasto</a:t>
            </a:r>
          </a:p>
          <a:p>
            <a:pPr algn="ctr">
              <a:defRPr/>
            </a:pPr>
            <a:r>
              <a:rPr lang="pt-BR" sz="3200" b="1" dirty="0">
                <a:solidFill>
                  <a:schemeClr val="tx1"/>
                </a:solidFill>
              </a:rPr>
              <a:t>Público</a:t>
            </a:r>
          </a:p>
        </p:txBody>
      </p:sp>
      <p:sp>
        <p:nvSpPr>
          <p:cNvPr id="24" name="Retângulo 23"/>
          <p:cNvSpPr/>
          <p:nvPr/>
        </p:nvSpPr>
        <p:spPr>
          <a:xfrm>
            <a:off x="4701910" y="2681288"/>
            <a:ext cx="340158" cy="461665"/>
          </a:xfrm>
          <a:prstGeom prst="rect">
            <a:avLst/>
          </a:prstGeom>
        </p:spPr>
        <p:txBody>
          <a:bodyPr wrap="none">
            <a:spAutoFit/>
          </a:bodyPr>
          <a:lstStyle/>
          <a:p>
            <a:pPr>
              <a:defRPr/>
            </a:pPr>
            <a:r>
              <a:rPr lang="pt-BR" sz="2400" b="1" dirty="0">
                <a:solidFill>
                  <a:schemeClr val="accent3"/>
                </a:solidFill>
              </a:rPr>
              <a:t>$</a:t>
            </a:r>
          </a:p>
        </p:txBody>
      </p:sp>
      <p:sp>
        <p:nvSpPr>
          <p:cNvPr id="25" name="Retângulo 24"/>
          <p:cNvSpPr/>
          <p:nvPr/>
        </p:nvSpPr>
        <p:spPr>
          <a:xfrm>
            <a:off x="4689873" y="4976813"/>
            <a:ext cx="340158" cy="461665"/>
          </a:xfrm>
          <a:prstGeom prst="rect">
            <a:avLst/>
          </a:prstGeom>
        </p:spPr>
        <p:txBody>
          <a:bodyPr wrap="none">
            <a:spAutoFit/>
          </a:bodyPr>
          <a:lstStyle/>
          <a:p>
            <a:pPr>
              <a:defRPr/>
            </a:pPr>
            <a:r>
              <a:rPr lang="pt-BR" sz="2400" b="1" dirty="0">
                <a:solidFill>
                  <a:schemeClr val="accent3"/>
                </a:solidFill>
              </a:rPr>
              <a:t>$</a:t>
            </a:r>
          </a:p>
        </p:txBody>
      </p:sp>
      <p:cxnSp>
        <p:nvCxnSpPr>
          <p:cNvPr id="28" name="Conector de seta reta 27"/>
          <p:cNvCxnSpPr/>
          <p:nvPr/>
        </p:nvCxnSpPr>
        <p:spPr bwMode="auto">
          <a:xfrm>
            <a:off x="1568624" y="3861048"/>
            <a:ext cx="0" cy="7920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07340" y="188913"/>
            <a:ext cx="8891323" cy="1143000"/>
          </a:xfrm>
        </p:spPr>
        <p:txBody>
          <a:bodyPr/>
          <a:lstStyle/>
          <a:p>
            <a:pPr algn="ctr" eaLnBrk="1" hangingPunct="1"/>
            <a:r>
              <a:rPr lang="pt-BR" sz="3200" dirty="0" smtClean="0">
                <a:solidFill>
                  <a:schemeClr val="tx1"/>
                </a:solidFill>
                <a:latin typeface="Arial" pitchFamily="34" charset="0"/>
                <a:cs typeface="Arial" pitchFamily="34" charset="0"/>
              </a:rPr>
              <a:t>Planejamento e Desenvolvimento</a:t>
            </a:r>
          </a:p>
        </p:txBody>
      </p:sp>
      <p:pic>
        <p:nvPicPr>
          <p:cNvPr id="4099" name="Picture 4"/>
          <p:cNvPicPr>
            <a:picLocks noGrp="1" noChangeAspect="1" noChangeArrowheads="1"/>
          </p:cNvPicPr>
          <p:nvPr>
            <p:ph type="body" idx="1"/>
          </p:nvPr>
        </p:nvPicPr>
        <p:blipFill>
          <a:blip r:embed="rId2" cstate="print"/>
          <a:srcRect/>
          <a:stretch>
            <a:fillRect/>
          </a:stretch>
        </p:blipFill>
        <p:spPr>
          <a:xfrm>
            <a:off x="194338" y="1844675"/>
            <a:ext cx="9634273" cy="4464050"/>
          </a:xfrm>
        </p:spPr>
      </p:pic>
      <p:sp>
        <p:nvSpPr>
          <p:cNvPr id="4100" name="Line 5"/>
          <p:cNvSpPr>
            <a:spLocks noChangeShapeType="1"/>
          </p:cNvSpPr>
          <p:nvPr/>
        </p:nvSpPr>
        <p:spPr bwMode="auto">
          <a:xfrm>
            <a:off x="507339" y="1989138"/>
            <a:ext cx="8970433" cy="0"/>
          </a:xfrm>
          <a:prstGeom prst="line">
            <a:avLst/>
          </a:prstGeom>
          <a:noFill/>
          <a:ln w="47625">
            <a:solidFill>
              <a:schemeClr val="tx1"/>
            </a:solidFill>
            <a:round/>
            <a:headEnd/>
            <a:tailEnd/>
          </a:ln>
        </p:spPr>
        <p:txBody>
          <a:bodyPr/>
          <a:lstStyle/>
          <a:p>
            <a:endParaRPr lang="pt-BR"/>
          </a:p>
        </p:txBody>
      </p:sp>
      <p:sp>
        <p:nvSpPr>
          <p:cNvPr id="4101" name="Line 6"/>
          <p:cNvSpPr>
            <a:spLocks noChangeShapeType="1"/>
          </p:cNvSpPr>
          <p:nvPr/>
        </p:nvSpPr>
        <p:spPr bwMode="auto">
          <a:xfrm>
            <a:off x="507339" y="1700213"/>
            <a:ext cx="0" cy="863600"/>
          </a:xfrm>
          <a:prstGeom prst="line">
            <a:avLst/>
          </a:prstGeom>
          <a:noFill/>
          <a:ln w="38100">
            <a:solidFill>
              <a:schemeClr val="tx1"/>
            </a:solidFill>
            <a:round/>
            <a:headEnd/>
            <a:tailEnd/>
          </a:ln>
        </p:spPr>
        <p:txBody>
          <a:bodyPr/>
          <a:lstStyle/>
          <a:p>
            <a:endParaRPr lang="pt-BR"/>
          </a:p>
        </p:txBody>
      </p:sp>
      <p:sp>
        <p:nvSpPr>
          <p:cNvPr id="4102" name="Line 7"/>
          <p:cNvSpPr>
            <a:spLocks noChangeShapeType="1"/>
          </p:cNvSpPr>
          <p:nvPr/>
        </p:nvSpPr>
        <p:spPr bwMode="auto">
          <a:xfrm>
            <a:off x="3783542" y="1557338"/>
            <a:ext cx="0" cy="863600"/>
          </a:xfrm>
          <a:prstGeom prst="line">
            <a:avLst/>
          </a:prstGeom>
          <a:noFill/>
          <a:ln w="38100">
            <a:solidFill>
              <a:schemeClr val="tx1"/>
            </a:solidFill>
            <a:round/>
            <a:headEnd/>
            <a:tailEnd/>
          </a:ln>
        </p:spPr>
        <p:txBody>
          <a:bodyPr/>
          <a:lstStyle/>
          <a:p>
            <a:endParaRPr lang="pt-BR"/>
          </a:p>
        </p:txBody>
      </p:sp>
      <p:sp>
        <p:nvSpPr>
          <p:cNvPr id="4103" name="Line 8"/>
          <p:cNvSpPr>
            <a:spLocks noChangeShapeType="1"/>
          </p:cNvSpPr>
          <p:nvPr/>
        </p:nvSpPr>
        <p:spPr bwMode="auto">
          <a:xfrm>
            <a:off x="6591962" y="1557338"/>
            <a:ext cx="0" cy="863600"/>
          </a:xfrm>
          <a:prstGeom prst="line">
            <a:avLst/>
          </a:prstGeom>
          <a:noFill/>
          <a:ln w="38100">
            <a:solidFill>
              <a:schemeClr val="tx1"/>
            </a:solidFill>
            <a:round/>
            <a:headEnd/>
            <a:tailEnd/>
          </a:ln>
        </p:spPr>
        <p:txBody>
          <a:bodyPr/>
          <a:lstStyle/>
          <a:p>
            <a:endParaRPr lang="pt-BR"/>
          </a:p>
        </p:txBody>
      </p:sp>
      <p:sp>
        <p:nvSpPr>
          <p:cNvPr id="4104" name="Line 9"/>
          <p:cNvSpPr>
            <a:spLocks noChangeShapeType="1"/>
          </p:cNvSpPr>
          <p:nvPr/>
        </p:nvSpPr>
        <p:spPr bwMode="auto">
          <a:xfrm>
            <a:off x="9398662" y="1628775"/>
            <a:ext cx="0" cy="863600"/>
          </a:xfrm>
          <a:prstGeom prst="line">
            <a:avLst/>
          </a:prstGeom>
          <a:noFill/>
          <a:ln w="38100">
            <a:solidFill>
              <a:schemeClr val="tx1"/>
            </a:solidFill>
            <a:round/>
            <a:headEnd/>
            <a:tailEnd/>
          </a:ln>
        </p:spPr>
        <p:txBody>
          <a:bodyPr/>
          <a:lstStyle/>
          <a:p>
            <a:endParaRPr lang="pt-BR"/>
          </a:p>
        </p:txBody>
      </p:sp>
      <p:sp>
        <p:nvSpPr>
          <p:cNvPr id="4105" name="Text Box 10"/>
          <p:cNvSpPr txBox="1">
            <a:spLocks noChangeArrowheads="1"/>
          </p:cNvSpPr>
          <p:nvPr/>
        </p:nvSpPr>
        <p:spPr bwMode="auto">
          <a:xfrm>
            <a:off x="1209014" y="1196975"/>
            <a:ext cx="2027634" cy="584775"/>
          </a:xfrm>
          <a:prstGeom prst="rect">
            <a:avLst/>
          </a:prstGeom>
          <a:solidFill>
            <a:schemeClr val="bg1"/>
          </a:solidFill>
          <a:ln w="9525">
            <a:noFill/>
            <a:miter lim="800000"/>
            <a:headEnd/>
            <a:tailEnd/>
          </a:ln>
        </p:spPr>
        <p:txBody>
          <a:bodyPr>
            <a:spAutoFit/>
          </a:bodyPr>
          <a:lstStyle/>
          <a:p>
            <a:pPr algn="ctr">
              <a:spcBef>
                <a:spcPct val="50000"/>
              </a:spcBef>
            </a:pPr>
            <a:r>
              <a:rPr lang="pt-BR" sz="3200" b="1" dirty="0">
                <a:solidFill>
                  <a:srgbClr val="993300"/>
                </a:solidFill>
              </a:rPr>
              <a:t>1945-1979</a:t>
            </a:r>
          </a:p>
        </p:txBody>
      </p:sp>
      <p:sp>
        <p:nvSpPr>
          <p:cNvPr id="4106" name="Text Box 11"/>
          <p:cNvSpPr txBox="1">
            <a:spLocks noChangeArrowheads="1"/>
          </p:cNvSpPr>
          <p:nvPr/>
        </p:nvSpPr>
        <p:spPr bwMode="auto">
          <a:xfrm>
            <a:off x="7059745" y="1196975"/>
            <a:ext cx="2027634" cy="584775"/>
          </a:xfrm>
          <a:prstGeom prst="rect">
            <a:avLst/>
          </a:prstGeom>
          <a:solidFill>
            <a:schemeClr val="bg1"/>
          </a:solidFill>
          <a:ln w="9525">
            <a:noFill/>
            <a:miter lim="800000"/>
            <a:headEnd/>
            <a:tailEnd/>
          </a:ln>
        </p:spPr>
        <p:txBody>
          <a:bodyPr>
            <a:spAutoFit/>
          </a:bodyPr>
          <a:lstStyle/>
          <a:p>
            <a:pPr algn="ctr">
              <a:spcBef>
                <a:spcPct val="50000"/>
              </a:spcBef>
            </a:pPr>
            <a:r>
              <a:rPr lang="pt-BR" sz="3200" b="1">
                <a:solidFill>
                  <a:srgbClr val="993300"/>
                </a:solidFill>
              </a:rPr>
              <a:t>2004 - ???</a:t>
            </a:r>
          </a:p>
        </p:txBody>
      </p:sp>
      <p:sp>
        <p:nvSpPr>
          <p:cNvPr id="4107" name="Text Box 12"/>
          <p:cNvSpPr txBox="1">
            <a:spLocks noChangeArrowheads="1"/>
          </p:cNvSpPr>
          <p:nvPr/>
        </p:nvSpPr>
        <p:spPr bwMode="auto">
          <a:xfrm>
            <a:off x="4172215" y="1196975"/>
            <a:ext cx="2027635" cy="58477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pt-BR" sz="3200" b="1" dirty="0">
                <a:solidFill>
                  <a:srgbClr val="993300"/>
                </a:solidFill>
              </a:rPr>
              <a:t>1980-2003</a:t>
            </a:r>
          </a:p>
        </p:txBody>
      </p:sp>
      <p:sp>
        <p:nvSpPr>
          <p:cNvPr id="4108" name="Text Box 13"/>
          <p:cNvSpPr txBox="1">
            <a:spLocks noChangeArrowheads="1"/>
          </p:cNvSpPr>
          <p:nvPr/>
        </p:nvSpPr>
        <p:spPr bwMode="auto">
          <a:xfrm>
            <a:off x="1209014" y="1628775"/>
            <a:ext cx="2027634" cy="584775"/>
          </a:xfrm>
          <a:prstGeom prst="rect">
            <a:avLst/>
          </a:prstGeom>
          <a:solidFill>
            <a:schemeClr val="bg1"/>
          </a:solidFill>
          <a:ln w="9525">
            <a:noFill/>
            <a:miter lim="800000"/>
            <a:headEnd/>
            <a:tailEnd/>
          </a:ln>
        </p:spPr>
        <p:txBody>
          <a:bodyPr>
            <a:spAutoFit/>
          </a:bodyPr>
          <a:lstStyle/>
          <a:p>
            <a:pPr algn="ctr">
              <a:spcBef>
                <a:spcPct val="50000"/>
              </a:spcBef>
            </a:pPr>
            <a:r>
              <a:rPr lang="pt-BR" sz="3200" b="1" dirty="0">
                <a:solidFill>
                  <a:srgbClr val="993300"/>
                </a:solidFill>
              </a:rPr>
              <a:t>Auge</a:t>
            </a:r>
          </a:p>
        </p:txBody>
      </p:sp>
      <p:sp>
        <p:nvSpPr>
          <p:cNvPr id="4109" name="Text Box 14"/>
          <p:cNvSpPr txBox="1">
            <a:spLocks noChangeArrowheads="1"/>
          </p:cNvSpPr>
          <p:nvPr/>
        </p:nvSpPr>
        <p:spPr bwMode="auto">
          <a:xfrm>
            <a:off x="7059745" y="1628775"/>
            <a:ext cx="2027634" cy="1077218"/>
          </a:xfrm>
          <a:prstGeom prst="rect">
            <a:avLst/>
          </a:prstGeom>
          <a:solidFill>
            <a:schemeClr val="bg1"/>
          </a:solidFill>
          <a:ln w="9525">
            <a:noFill/>
            <a:miter lim="800000"/>
            <a:headEnd/>
            <a:tailEnd/>
          </a:ln>
        </p:spPr>
        <p:txBody>
          <a:bodyPr>
            <a:spAutoFit/>
          </a:bodyPr>
          <a:lstStyle/>
          <a:p>
            <a:pPr algn="ctr">
              <a:spcBef>
                <a:spcPct val="50000"/>
              </a:spcBef>
            </a:pPr>
            <a:r>
              <a:rPr lang="pt-BR" sz="3200" b="1" dirty="0">
                <a:solidFill>
                  <a:srgbClr val="993300"/>
                </a:solidFill>
              </a:rPr>
              <a:t>Retomada?</a:t>
            </a:r>
          </a:p>
        </p:txBody>
      </p:sp>
      <p:sp>
        <p:nvSpPr>
          <p:cNvPr id="4110" name="Text Box 15"/>
          <p:cNvSpPr txBox="1">
            <a:spLocks noChangeArrowheads="1"/>
          </p:cNvSpPr>
          <p:nvPr/>
        </p:nvSpPr>
        <p:spPr bwMode="auto">
          <a:xfrm>
            <a:off x="4172215" y="1628775"/>
            <a:ext cx="2027635" cy="584775"/>
          </a:xfrm>
          <a:prstGeom prst="rect">
            <a:avLst/>
          </a:prstGeom>
          <a:solidFill>
            <a:schemeClr val="bg1"/>
          </a:solidFill>
          <a:ln w="9525">
            <a:noFill/>
            <a:miter lim="800000"/>
            <a:headEnd/>
            <a:tailEnd/>
          </a:ln>
        </p:spPr>
        <p:txBody>
          <a:bodyPr>
            <a:spAutoFit/>
          </a:bodyPr>
          <a:lstStyle/>
          <a:p>
            <a:pPr algn="ctr">
              <a:spcBef>
                <a:spcPct val="50000"/>
              </a:spcBef>
            </a:pPr>
            <a:r>
              <a:rPr lang="pt-BR" sz="3200" b="1" dirty="0">
                <a:solidFill>
                  <a:srgbClr val="993300"/>
                </a:solidFill>
              </a:rPr>
              <a:t>Declínio</a:t>
            </a:r>
          </a:p>
        </p:txBody>
      </p:sp>
      <p:sp>
        <p:nvSpPr>
          <p:cNvPr id="4111" name="Text Box 13"/>
          <p:cNvSpPr txBox="1">
            <a:spLocks noChangeArrowheads="1"/>
          </p:cNvSpPr>
          <p:nvPr/>
        </p:nvSpPr>
        <p:spPr bwMode="auto">
          <a:xfrm>
            <a:off x="1209014" y="2133601"/>
            <a:ext cx="2027634" cy="830997"/>
          </a:xfrm>
          <a:prstGeom prst="rect">
            <a:avLst/>
          </a:prstGeom>
          <a:solidFill>
            <a:schemeClr val="bg1"/>
          </a:solidFill>
          <a:ln w="9525">
            <a:noFill/>
            <a:miter lim="800000"/>
            <a:headEnd/>
            <a:tailEnd/>
          </a:ln>
        </p:spPr>
        <p:txBody>
          <a:bodyPr>
            <a:spAutoFit/>
          </a:bodyPr>
          <a:lstStyle/>
          <a:p>
            <a:pPr algn="ctr">
              <a:spcBef>
                <a:spcPct val="50000"/>
              </a:spcBef>
            </a:pPr>
            <a:r>
              <a:rPr lang="pt-BR" sz="1600" b="1" dirty="0">
                <a:solidFill>
                  <a:srgbClr val="993300"/>
                </a:solidFill>
              </a:rPr>
              <a:t>Planejamento técnico-burocrático e impositivo</a:t>
            </a:r>
          </a:p>
        </p:txBody>
      </p:sp>
      <p:sp>
        <p:nvSpPr>
          <p:cNvPr id="4112" name="Text Box 13"/>
          <p:cNvSpPr txBox="1">
            <a:spLocks noChangeArrowheads="1"/>
          </p:cNvSpPr>
          <p:nvPr/>
        </p:nvSpPr>
        <p:spPr bwMode="auto">
          <a:xfrm>
            <a:off x="4017434" y="2133600"/>
            <a:ext cx="2418027" cy="584200"/>
          </a:xfrm>
          <a:prstGeom prst="rect">
            <a:avLst/>
          </a:prstGeom>
          <a:solidFill>
            <a:schemeClr val="bg1"/>
          </a:solidFill>
          <a:ln w="9525">
            <a:noFill/>
            <a:miter lim="800000"/>
            <a:headEnd/>
            <a:tailEnd/>
          </a:ln>
        </p:spPr>
        <p:txBody>
          <a:bodyPr>
            <a:spAutoFit/>
          </a:bodyPr>
          <a:lstStyle/>
          <a:p>
            <a:pPr algn="ctr">
              <a:spcBef>
                <a:spcPct val="50000"/>
              </a:spcBef>
            </a:pPr>
            <a:r>
              <a:rPr lang="pt-BR" sz="1600" b="1" dirty="0">
                <a:solidFill>
                  <a:srgbClr val="993300"/>
                </a:solidFill>
              </a:rPr>
              <a:t>Redemocratização e reinstitucionalização</a:t>
            </a:r>
          </a:p>
        </p:txBody>
      </p:sp>
      <p:sp>
        <p:nvSpPr>
          <p:cNvPr id="4113" name="Text Box 13"/>
          <p:cNvSpPr txBox="1">
            <a:spLocks noChangeArrowheads="1"/>
          </p:cNvSpPr>
          <p:nvPr/>
        </p:nvSpPr>
        <p:spPr bwMode="auto">
          <a:xfrm>
            <a:off x="7059745" y="2133601"/>
            <a:ext cx="2027634" cy="830997"/>
          </a:xfrm>
          <a:prstGeom prst="rect">
            <a:avLst/>
          </a:prstGeom>
          <a:solidFill>
            <a:schemeClr val="bg1"/>
          </a:solidFill>
          <a:ln w="9525">
            <a:noFill/>
            <a:miter lim="800000"/>
            <a:headEnd/>
            <a:tailEnd/>
          </a:ln>
        </p:spPr>
        <p:txBody>
          <a:bodyPr>
            <a:spAutoFit/>
          </a:bodyPr>
          <a:lstStyle/>
          <a:p>
            <a:pPr algn="ctr">
              <a:spcBef>
                <a:spcPct val="50000"/>
              </a:spcBef>
            </a:pPr>
            <a:r>
              <a:rPr lang="pt-BR" sz="1600" b="1" dirty="0">
                <a:solidFill>
                  <a:srgbClr val="993300"/>
                </a:solidFill>
              </a:rPr>
              <a:t>Novos modelos de planejamento e desenvolvimento???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6688" y="1412875"/>
            <a:ext cx="9586912" cy="469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p>
            <a:pPr algn="just" defTabSz="449263">
              <a:lnSpc>
                <a:spcPct val="85000"/>
              </a:lnSpc>
              <a:spcBef>
                <a:spcPct val="10000"/>
              </a:spcBef>
              <a:buClr>
                <a:schemeClr val="tx1"/>
              </a:buClr>
              <a:buSzPct val="100000"/>
              <a:buFont typeface="Wingdings" pitchFamily="2" charset="2"/>
              <a:buNone/>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3600" dirty="0">
                <a:solidFill>
                  <a:schemeClr val="tx1"/>
                </a:solidFill>
                <a:cs typeface="Times New Roman" pitchFamily="18" charset="0"/>
              </a:rPr>
              <a:t>Consolida </a:t>
            </a:r>
            <a:r>
              <a:rPr lang="pt-BR" sz="3600" dirty="0" smtClean="0">
                <a:solidFill>
                  <a:schemeClr val="tx1"/>
                </a:solidFill>
                <a:cs typeface="Times New Roman" pitchFamily="18" charset="0"/>
              </a:rPr>
              <a:t>visão </a:t>
            </a:r>
            <a:r>
              <a:rPr lang="pt-BR" sz="3600" dirty="0" smtClean="0">
                <a:solidFill>
                  <a:schemeClr val="tx1"/>
                </a:solidFill>
                <a:cs typeface="Times New Roman" pitchFamily="18" charset="0"/>
              </a:rPr>
              <a:t>estratégica de transformação das estruturas sociais e econômicas do país:</a:t>
            </a:r>
            <a:endParaRPr lang="pt-BR" sz="3600" dirty="0" smtClean="0">
              <a:solidFill>
                <a:schemeClr val="tx1"/>
              </a:solidFill>
              <a:cs typeface="Times New Roman" pitchFamily="18" charset="0"/>
            </a:endParaRPr>
          </a:p>
          <a:p>
            <a:pPr algn="just" defTabSz="449263">
              <a:lnSpc>
                <a:spcPct val="85000"/>
              </a:lnSpc>
              <a:spcBef>
                <a:spcPct val="10000"/>
              </a:spcBef>
              <a:buClr>
                <a:schemeClr val="tx1"/>
              </a:buClr>
              <a:buSzPct val="100000"/>
              <a:buFont typeface="Wingdings" pitchFamily="2" charset="2"/>
              <a:buNone/>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1400" dirty="0">
              <a:solidFill>
                <a:schemeClr val="tx1"/>
              </a:solidFill>
              <a:cs typeface="Times New Roman" pitchFamily="18" charset="0"/>
            </a:endParaRPr>
          </a:p>
          <a:p>
            <a:pPr marL="533400" lvl="1" indent="-155575" algn="just" defTabSz="449263">
              <a:lnSpc>
                <a:spcPct val="85000"/>
              </a:lnSpc>
              <a:spcBef>
                <a:spcPct val="10000"/>
              </a:spcBef>
              <a:buClr>
                <a:schemeClr val="tx1"/>
              </a:buClr>
              <a:buSzPct val="100000"/>
              <a:buFont typeface="Arial" charset="0"/>
              <a:buChar char="•"/>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800" dirty="0">
                <a:solidFill>
                  <a:schemeClr val="tx1"/>
                </a:solidFill>
                <a:cs typeface="Times New Roman" pitchFamily="18" charset="0"/>
              </a:rPr>
              <a:t>Constrói </a:t>
            </a:r>
            <a:r>
              <a:rPr lang="pt-BR" sz="2800" dirty="0" smtClean="0">
                <a:solidFill>
                  <a:schemeClr val="tx1"/>
                </a:solidFill>
                <a:cs typeface="Times New Roman" pitchFamily="18" charset="0"/>
              </a:rPr>
              <a:t>visão </a:t>
            </a:r>
            <a:r>
              <a:rPr lang="pt-BR" sz="2800" dirty="0">
                <a:solidFill>
                  <a:schemeClr val="tx1"/>
                </a:solidFill>
                <a:cs typeface="Times New Roman" pitchFamily="18" charset="0"/>
              </a:rPr>
              <a:t>de futuro para o Brasil</a:t>
            </a:r>
          </a:p>
          <a:p>
            <a:pPr marL="533400" lvl="1" indent="-155575" algn="just" defTabSz="449263">
              <a:lnSpc>
                <a:spcPct val="85000"/>
              </a:lnSpc>
              <a:spcBef>
                <a:spcPct val="10000"/>
              </a:spcBef>
              <a:buClr>
                <a:schemeClr val="tx1"/>
              </a:buClr>
              <a:buSzPct val="100000"/>
              <a:buFont typeface="Arial" charset="0"/>
              <a:buChar char="•"/>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800" dirty="0">
                <a:solidFill>
                  <a:schemeClr val="tx1"/>
                </a:solidFill>
                <a:cs typeface="Times New Roman" pitchFamily="18" charset="0"/>
              </a:rPr>
              <a:t>Propõe macrodesafios de governo</a:t>
            </a:r>
          </a:p>
          <a:p>
            <a:pPr marL="533400" lvl="1" indent="-155575" algn="just" defTabSz="449263">
              <a:lnSpc>
                <a:spcPct val="85000"/>
              </a:lnSpc>
              <a:spcBef>
                <a:spcPct val="10000"/>
              </a:spcBef>
              <a:buClr>
                <a:schemeClr val="tx1"/>
              </a:buClr>
              <a:buSzPct val="100000"/>
              <a:buFont typeface="Arial" charset="0"/>
              <a:buChar char="•"/>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800" dirty="0">
                <a:solidFill>
                  <a:schemeClr val="tx1"/>
                </a:solidFill>
                <a:cs typeface="Times New Roman" pitchFamily="18" charset="0"/>
              </a:rPr>
              <a:t>Propõe valores </a:t>
            </a:r>
            <a:r>
              <a:rPr lang="pt-BR" sz="2800" dirty="0" smtClean="0">
                <a:solidFill>
                  <a:schemeClr val="tx1"/>
                </a:solidFill>
                <a:cs typeface="Times New Roman" pitchFamily="18" charset="0"/>
              </a:rPr>
              <a:t>éticos a guiar o </a:t>
            </a:r>
            <a:r>
              <a:rPr lang="pt-BR" sz="2800" dirty="0">
                <a:solidFill>
                  <a:schemeClr val="tx1"/>
                </a:solidFill>
                <a:cs typeface="Times New Roman" pitchFamily="18" charset="0"/>
              </a:rPr>
              <a:t>comportamento </a:t>
            </a:r>
            <a:r>
              <a:rPr lang="pt-BR" sz="2800" dirty="0" smtClean="0">
                <a:solidFill>
                  <a:schemeClr val="tx1"/>
                </a:solidFill>
                <a:cs typeface="Times New Roman" pitchFamily="18" charset="0"/>
              </a:rPr>
              <a:t>da </a:t>
            </a:r>
            <a:r>
              <a:rPr lang="pt-BR" sz="2800" dirty="0">
                <a:solidFill>
                  <a:schemeClr val="tx1"/>
                </a:solidFill>
                <a:cs typeface="Times New Roman" pitchFamily="18" charset="0"/>
              </a:rPr>
              <a:t>Administração Pública Federal</a:t>
            </a:r>
          </a:p>
          <a:p>
            <a:pPr marL="533400" lvl="1" indent="-155575" algn="just" defTabSz="449263">
              <a:lnSpc>
                <a:spcPct val="85000"/>
              </a:lnSpc>
              <a:spcBef>
                <a:spcPct val="10000"/>
              </a:spcBef>
              <a:buClr>
                <a:schemeClr val="tx1"/>
              </a:buClr>
              <a:buSzPct val="100000"/>
              <a:buFont typeface="Arial" charset="0"/>
              <a:buChar char="•"/>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800" dirty="0">
                <a:solidFill>
                  <a:schemeClr val="tx1"/>
                </a:solidFill>
                <a:cs typeface="Times New Roman" pitchFamily="18" charset="0"/>
              </a:rPr>
              <a:t>Permite a participação da sociedade na </a:t>
            </a:r>
            <a:r>
              <a:rPr lang="pt-BR" sz="2800" dirty="0" smtClean="0">
                <a:solidFill>
                  <a:schemeClr val="tx1"/>
                </a:solidFill>
                <a:cs typeface="Times New Roman" pitchFamily="18" charset="0"/>
              </a:rPr>
              <a:t>formulação, monitoramento, avaliação e </a:t>
            </a:r>
            <a:r>
              <a:rPr lang="pt-BR" sz="2800" dirty="0" smtClean="0">
                <a:solidFill>
                  <a:schemeClr val="tx1"/>
                </a:solidFill>
                <a:cs typeface="Times New Roman" pitchFamily="18" charset="0"/>
              </a:rPr>
              <a:t>controle do PPA</a:t>
            </a:r>
            <a:endParaRPr lang="pt-BR" sz="2400" dirty="0">
              <a:solidFill>
                <a:schemeClr val="tx1"/>
              </a:solidFill>
              <a:cs typeface="Times New Roman" pitchFamily="18" charset="0"/>
            </a:endParaRPr>
          </a:p>
        </p:txBody>
      </p:sp>
      <p:sp>
        <p:nvSpPr>
          <p:cNvPr id="7171" name="CaixaDeTexto 3"/>
          <p:cNvSpPr txBox="1">
            <a:spLocks noChangeArrowheads="1"/>
          </p:cNvSpPr>
          <p:nvPr/>
        </p:nvSpPr>
        <p:spPr bwMode="auto">
          <a:xfrm>
            <a:off x="0" y="571500"/>
            <a:ext cx="9906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MODELO DO PPA 2012-2015</a:t>
            </a:r>
          </a:p>
          <a:p>
            <a:pPr>
              <a:lnSpc>
                <a:spcPct val="90000"/>
              </a:lnSpc>
              <a:buClr>
                <a:srgbClr val="006600"/>
              </a:buClr>
              <a:buSzPct val="100000"/>
            </a:pPr>
            <a:endParaRPr lang="pt-BR" sz="4400">
              <a:solidFill>
                <a:schemeClr val="tx1"/>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6096000"/>
            <a:ext cx="9906000" cy="762000"/>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pt-BR"/>
          </a:p>
        </p:txBody>
      </p:sp>
      <p:sp>
        <p:nvSpPr>
          <p:cNvPr id="8195" name="Rectangle 3"/>
          <p:cNvSpPr>
            <a:spLocks noChangeArrowheads="1"/>
          </p:cNvSpPr>
          <p:nvPr/>
        </p:nvSpPr>
        <p:spPr bwMode="auto">
          <a:xfrm rot="10800000">
            <a:off x="225425" y="533400"/>
            <a:ext cx="552450" cy="4551363"/>
          </a:xfrm>
          <a:prstGeom prst="rect">
            <a:avLst/>
          </a:prstGeom>
          <a:solidFill>
            <a:srgbClr val="C6C6C6"/>
          </a:solidFill>
          <a:ln w="25400">
            <a:solidFill>
              <a:schemeClr val="tx1"/>
            </a:solidFill>
            <a:round/>
            <a:headEnd/>
            <a:tailEnd/>
          </a:ln>
        </p:spPr>
        <p:txBody>
          <a:bodyPr vert="eaVert"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chemeClr val="tx1"/>
                </a:solidFill>
                <a:ea typeface="Arial Unicode MS" pitchFamily="34" charset="-128"/>
                <a:cs typeface="Arial Unicode MS" pitchFamily="34" charset="-128"/>
              </a:rPr>
              <a:t>ESTRUTURA DO PPA 2012-2015</a:t>
            </a:r>
          </a:p>
        </p:txBody>
      </p:sp>
      <p:sp>
        <p:nvSpPr>
          <p:cNvPr id="8196" name="Text Box 4"/>
          <p:cNvSpPr txBox="1">
            <a:spLocks noChangeArrowheads="1"/>
          </p:cNvSpPr>
          <p:nvPr/>
        </p:nvSpPr>
        <p:spPr bwMode="auto">
          <a:xfrm>
            <a:off x="4686300" y="3716338"/>
            <a:ext cx="5035550" cy="1257300"/>
          </a:xfrm>
          <a:prstGeom prst="rect">
            <a:avLst/>
          </a:prstGeom>
          <a:solidFill>
            <a:schemeClr val="accent1"/>
          </a:solidFill>
          <a:ln w="9525">
            <a:solidFill>
              <a:schemeClr val="tx1"/>
            </a:solidFill>
            <a:miter lim="800000"/>
            <a:headEnd/>
            <a:tailEnd/>
          </a:ln>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eaLnBrk="1" hangingPunct="1">
              <a:buSzPct val="100000"/>
            </a:pPr>
            <a:r>
              <a:rPr lang="pt-BR" sz="1900">
                <a:solidFill>
                  <a:schemeClr val="tx1"/>
                </a:solidFill>
                <a:ea typeface="Arial Unicode MS" pitchFamily="34" charset="-128"/>
                <a:cs typeface="Arial Unicode MS" pitchFamily="34" charset="-128"/>
              </a:rPr>
              <a:t>Identifica as entregas de bens e serviços à sociedade, resultantes da coordenação de ações orçamentárias, não orçamentárias, institucionais e normativas</a:t>
            </a:r>
          </a:p>
        </p:txBody>
      </p:sp>
      <p:sp>
        <p:nvSpPr>
          <p:cNvPr id="8197" name="Text Box 5"/>
          <p:cNvSpPr txBox="1">
            <a:spLocks noChangeArrowheads="1"/>
          </p:cNvSpPr>
          <p:nvPr/>
        </p:nvSpPr>
        <p:spPr bwMode="auto">
          <a:xfrm>
            <a:off x="4686300" y="763588"/>
            <a:ext cx="5035550" cy="968375"/>
          </a:xfrm>
          <a:prstGeom prst="rect">
            <a:avLst/>
          </a:prstGeom>
          <a:solidFill>
            <a:schemeClr val="accent1"/>
          </a:solidFill>
          <a:ln w="9525">
            <a:solidFill>
              <a:schemeClr val="tx1"/>
            </a:solidFill>
            <a:miter lim="800000"/>
            <a:headEnd/>
            <a:tailEnd/>
          </a:ln>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eaLnBrk="1" hangingPunct="1">
              <a:buSzPct val="100000"/>
            </a:pPr>
            <a:r>
              <a:rPr lang="pt-BR" sz="1900">
                <a:solidFill>
                  <a:schemeClr val="tx1"/>
                </a:solidFill>
                <a:ea typeface="Arial Unicode MS" pitchFamily="34" charset="-128"/>
                <a:cs typeface="Arial Unicode MS" pitchFamily="34" charset="-128"/>
              </a:rPr>
              <a:t>VISÃO DE FUTURO</a:t>
            </a:r>
          </a:p>
          <a:p>
            <a:pPr eaLnBrk="1" hangingPunct="1">
              <a:buSzPct val="100000"/>
            </a:pPr>
            <a:r>
              <a:rPr lang="pt-BR" sz="1900">
                <a:solidFill>
                  <a:schemeClr val="tx1"/>
                </a:solidFill>
                <a:ea typeface="Arial Unicode MS" pitchFamily="34" charset="-128"/>
                <a:cs typeface="Arial Unicode MS" pitchFamily="34" charset="-128"/>
              </a:rPr>
              <a:t>VALORES</a:t>
            </a:r>
          </a:p>
          <a:p>
            <a:pPr eaLnBrk="1" hangingPunct="1">
              <a:buSzPct val="100000"/>
            </a:pPr>
            <a:r>
              <a:rPr lang="pt-BR" sz="1900">
                <a:solidFill>
                  <a:schemeClr val="tx1"/>
                </a:solidFill>
                <a:ea typeface="Arial Unicode MS" pitchFamily="34" charset="-128"/>
                <a:cs typeface="Arial Unicode MS" pitchFamily="34" charset="-128"/>
              </a:rPr>
              <a:t>MACRODESAFIOS</a:t>
            </a:r>
          </a:p>
        </p:txBody>
      </p:sp>
      <p:sp>
        <p:nvSpPr>
          <p:cNvPr id="8198" name="Text Box 7"/>
          <p:cNvSpPr txBox="1">
            <a:spLocks noChangeArrowheads="1"/>
          </p:cNvSpPr>
          <p:nvPr/>
        </p:nvSpPr>
        <p:spPr bwMode="auto">
          <a:xfrm>
            <a:off x="4686300" y="5697538"/>
            <a:ext cx="5035550" cy="539750"/>
          </a:xfrm>
          <a:prstGeom prst="rect">
            <a:avLst/>
          </a:prstGeom>
          <a:noFill/>
          <a:ln w="936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algn="ctr" eaLnBrk="1" hangingPunct="1">
              <a:lnSpc>
                <a:spcPct val="85000"/>
              </a:lnSpc>
              <a:spcBef>
                <a:spcPts val="400"/>
              </a:spcBef>
              <a:buSzPct val="100000"/>
            </a:pPr>
            <a:r>
              <a:rPr lang="pt-BR" sz="1900">
                <a:solidFill>
                  <a:srgbClr val="000000"/>
                </a:solidFill>
              </a:rPr>
              <a:t>Se vinculam aos Programas, sendo detalhadas no orçamento</a:t>
            </a:r>
          </a:p>
        </p:txBody>
      </p:sp>
      <p:cxnSp>
        <p:nvCxnSpPr>
          <p:cNvPr id="8199" name="AutoShape 8"/>
          <p:cNvCxnSpPr>
            <a:cxnSpLocks noChangeShapeType="1"/>
            <a:endCxn id="8198" idx="1"/>
          </p:cNvCxnSpPr>
          <p:nvPr/>
        </p:nvCxnSpPr>
        <p:spPr bwMode="auto">
          <a:xfrm>
            <a:off x="3352800" y="5967413"/>
            <a:ext cx="133350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cxnSp>
      <p:sp>
        <p:nvSpPr>
          <p:cNvPr id="8200" name="Line 9"/>
          <p:cNvSpPr>
            <a:spLocks noChangeShapeType="1"/>
          </p:cNvSpPr>
          <p:nvPr/>
        </p:nvSpPr>
        <p:spPr bwMode="auto">
          <a:xfrm>
            <a:off x="152400" y="5146675"/>
            <a:ext cx="9677400" cy="0"/>
          </a:xfrm>
          <a:prstGeom prst="line">
            <a:avLst/>
          </a:prstGeom>
          <a:noFill/>
          <a:ln w="38100">
            <a:solidFill>
              <a:schemeClr val="tx1"/>
            </a:solidFill>
            <a:prstDash val="sysDot"/>
            <a:miter lim="800000"/>
            <a:headEnd/>
            <a:tailEnd/>
          </a:ln>
          <a:extLst>
            <a:ext uri="{909E8E84-426E-40DD-AFC4-6F175D3DCCD1}">
              <a14:hiddenFill xmlns="" xmlns:a14="http://schemas.microsoft.com/office/drawing/2010/main">
                <a:noFill/>
              </a14:hiddenFill>
            </a:ext>
          </a:extLst>
        </p:spPr>
        <p:txBody>
          <a:bodyPr/>
          <a:lstStyle/>
          <a:p>
            <a:endParaRPr lang="pt-BR"/>
          </a:p>
        </p:txBody>
      </p:sp>
      <p:sp>
        <p:nvSpPr>
          <p:cNvPr id="8201" name="Line 12"/>
          <p:cNvSpPr>
            <a:spLocks noChangeShapeType="1"/>
          </p:cNvSpPr>
          <p:nvPr/>
        </p:nvSpPr>
        <p:spPr bwMode="auto">
          <a:xfrm>
            <a:off x="3860800" y="1144588"/>
            <a:ext cx="8255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pt-BR"/>
          </a:p>
        </p:txBody>
      </p:sp>
      <p:sp>
        <p:nvSpPr>
          <p:cNvPr id="8202" name="Line 13"/>
          <p:cNvSpPr>
            <a:spLocks noChangeShapeType="1"/>
          </p:cNvSpPr>
          <p:nvPr/>
        </p:nvSpPr>
        <p:spPr bwMode="auto">
          <a:xfrm>
            <a:off x="3530600" y="2636838"/>
            <a:ext cx="1155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pt-BR"/>
          </a:p>
        </p:txBody>
      </p:sp>
      <p:sp>
        <p:nvSpPr>
          <p:cNvPr id="8203" name="Line 14"/>
          <p:cNvSpPr>
            <a:spLocks noChangeShapeType="1"/>
          </p:cNvSpPr>
          <p:nvPr/>
        </p:nvSpPr>
        <p:spPr bwMode="auto">
          <a:xfrm>
            <a:off x="3200400" y="4021138"/>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pt-BR"/>
          </a:p>
        </p:txBody>
      </p:sp>
      <p:sp>
        <p:nvSpPr>
          <p:cNvPr id="8204" name="Line 15"/>
          <p:cNvSpPr>
            <a:spLocks noChangeShapeType="1"/>
          </p:cNvSpPr>
          <p:nvPr/>
        </p:nvSpPr>
        <p:spPr bwMode="auto">
          <a:xfrm>
            <a:off x="3276600" y="3335338"/>
            <a:ext cx="1447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pt-BR"/>
          </a:p>
        </p:txBody>
      </p:sp>
      <p:sp>
        <p:nvSpPr>
          <p:cNvPr id="8205" name="Rectangle 20"/>
          <p:cNvSpPr>
            <a:spLocks noChangeArrowheads="1"/>
          </p:cNvSpPr>
          <p:nvPr/>
        </p:nvSpPr>
        <p:spPr bwMode="auto">
          <a:xfrm rot="10800000">
            <a:off x="258763" y="5219700"/>
            <a:ext cx="488950" cy="1562100"/>
          </a:xfrm>
          <a:prstGeom prst="rect">
            <a:avLst/>
          </a:prstGeom>
          <a:solidFill>
            <a:srgbClr val="C6C6C6"/>
          </a:solidFill>
          <a:ln w="25400">
            <a:solidFill>
              <a:schemeClr val="tx1"/>
            </a:solidFill>
            <a:round/>
            <a:headEnd/>
            <a:tailEnd/>
          </a:ln>
        </p:spPr>
        <p:txBody>
          <a:bodyPr vert="eaVert"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chemeClr val="tx1"/>
                </a:solidFill>
                <a:ea typeface="Arial Unicode MS" pitchFamily="34" charset="-128"/>
                <a:cs typeface="Arial Unicode MS" pitchFamily="34" charset="-128"/>
              </a:rPr>
              <a:t>ORÇAMENTO</a:t>
            </a:r>
          </a:p>
        </p:txBody>
      </p:sp>
      <p:sp>
        <p:nvSpPr>
          <p:cNvPr id="8206" name="Text Box 22"/>
          <p:cNvSpPr txBox="1">
            <a:spLocks noChangeArrowheads="1"/>
          </p:cNvSpPr>
          <p:nvPr/>
        </p:nvSpPr>
        <p:spPr bwMode="auto">
          <a:xfrm>
            <a:off x="4686300" y="2420938"/>
            <a:ext cx="5035550" cy="390525"/>
          </a:xfrm>
          <a:prstGeom prst="rect">
            <a:avLst/>
          </a:prstGeom>
          <a:solidFill>
            <a:schemeClr val="accent1"/>
          </a:solidFill>
          <a:ln w="9525">
            <a:solidFill>
              <a:schemeClr val="tx1"/>
            </a:solidFill>
            <a:miter lim="800000"/>
            <a:headEnd/>
            <a:tailEnd/>
          </a:ln>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eaLnBrk="1" hangingPunct="1">
              <a:buSzPct val="100000"/>
            </a:pPr>
            <a:r>
              <a:rPr lang="pt-BR" sz="1900">
                <a:solidFill>
                  <a:schemeClr val="tx1"/>
                </a:solidFill>
                <a:ea typeface="Arial Unicode MS" pitchFamily="34" charset="-128"/>
                <a:cs typeface="Arial Unicode MS" pitchFamily="34" charset="-128"/>
              </a:rPr>
              <a:t>Valor Global e Indicadores</a:t>
            </a:r>
          </a:p>
        </p:txBody>
      </p:sp>
      <p:sp>
        <p:nvSpPr>
          <p:cNvPr id="8207" name="Text Box 23"/>
          <p:cNvSpPr txBox="1">
            <a:spLocks noChangeArrowheads="1"/>
          </p:cNvSpPr>
          <p:nvPr/>
        </p:nvSpPr>
        <p:spPr bwMode="auto">
          <a:xfrm>
            <a:off x="4686300" y="3106738"/>
            <a:ext cx="5035550" cy="387350"/>
          </a:xfrm>
          <a:prstGeom prst="rect">
            <a:avLst/>
          </a:prstGeom>
          <a:solidFill>
            <a:schemeClr val="accent1"/>
          </a:solidFill>
          <a:ln w="9525">
            <a:solidFill>
              <a:schemeClr val="tx1"/>
            </a:solidFill>
            <a:miter lim="800000"/>
            <a:headEnd/>
            <a:tailEnd/>
          </a:ln>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algn="just" eaLnBrk="1" hangingPunct="1">
              <a:buSzPct val="100000"/>
            </a:pPr>
            <a:r>
              <a:rPr lang="pt-BR" sz="1900">
                <a:solidFill>
                  <a:schemeClr val="tx1"/>
                </a:solidFill>
                <a:ea typeface="Arial Unicode MS" pitchFamily="34" charset="-128"/>
                <a:cs typeface="Arial Unicode MS" pitchFamily="34" charset="-128"/>
              </a:rPr>
              <a:t>Órgão executor, Meta Global e Regionalizada</a:t>
            </a:r>
          </a:p>
        </p:txBody>
      </p:sp>
      <p:sp>
        <p:nvSpPr>
          <p:cNvPr id="8208" name="Rectangle 6"/>
          <p:cNvSpPr>
            <a:spLocks noChangeArrowheads="1"/>
          </p:cNvSpPr>
          <p:nvPr/>
        </p:nvSpPr>
        <p:spPr bwMode="auto">
          <a:xfrm>
            <a:off x="1411288" y="5738813"/>
            <a:ext cx="2270125" cy="466725"/>
          </a:xfrm>
          <a:prstGeom prst="rect">
            <a:avLst/>
          </a:prstGeom>
          <a:solidFill>
            <a:srgbClr val="DDDDDD"/>
          </a:solidFill>
          <a:ln w="9525">
            <a:solidFill>
              <a:schemeClr val="tx1"/>
            </a:solid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chemeClr val="tx1"/>
                </a:solidFill>
                <a:ea typeface="Arial Unicode MS" pitchFamily="34" charset="-128"/>
                <a:cs typeface="Arial Unicode MS" pitchFamily="34" charset="-128"/>
              </a:rPr>
              <a:t>AÇÕES</a:t>
            </a:r>
          </a:p>
        </p:txBody>
      </p:sp>
      <p:sp>
        <p:nvSpPr>
          <p:cNvPr id="8209" name="AutoShape 10"/>
          <p:cNvSpPr>
            <a:spLocks noChangeArrowheads="1"/>
          </p:cNvSpPr>
          <p:nvPr/>
        </p:nvSpPr>
        <p:spPr bwMode="auto">
          <a:xfrm>
            <a:off x="2381250" y="4365625"/>
            <a:ext cx="330200" cy="631825"/>
          </a:xfrm>
          <a:prstGeom prst="downArrow">
            <a:avLst>
              <a:gd name="adj1" fmla="val 50000"/>
              <a:gd name="adj2" fmla="val 28817"/>
            </a:avLst>
          </a:prstGeom>
          <a:solidFill>
            <a:srgbClr val="DDDDDD"/>
          </a:solidFill>
          <a:ln w="9525">
            <a:solidFill>
              <a:schemeClr val="tx1"/>
            </a:solidFill>
            <a:miter lim="800000"/>
            <a:headEnd/>
            <a:tailEnd/>
          </a:ln>
        </p:spPr>
        <p:txBody>
          <a:bodyPr lIns="90000" tIns="46800" rIns="90000" bIns="46800">
            <a:spAutoFit/>
          </a:bodyPr>
          <a:lstStyle/>
          <a:p>
            <a:pPr algn="ctr"/>
            <a:endParaRPr lang="pt-BR" sz="3200"/>
          </a:p>
        </p:txBody>
      </p:sp>
      <p:sp>
        <p:nvSpPr>
          <p:cNvPr id="8210" name="AutoShape 11"/>
          <p:cNvSpPr>
            <a:spLocks noChangeArrowheads="1"/>
          </p:cNvSpPr>
          <p:nvPr/>
        </p:nvSpPr>
        <p:spPr bwMode="auto">
          <a:xfrm>
            <a:off x="2381250" y="1700213"/>
            <a:ext cx="330200" cy="571500"/>
          </a:xfrm>
          <a:prstGeom prst="downArrow">
            <a:avLst>
              <a:gd name="adj1" fmla="val 50000"/>
              <a:gd name="adj2" fmla="val 28862"/>
            </a:avLst>
          </a:prstGeom>
          <a:solidFill>
            <a:srgbClr val="DDDDDD"/>
          </a:solidFill>
          <a:ln w="9525">
            <a:solidFill>
              <a:schemeClr val="tx1"/>
            </a:solidFill>
            <a:miter lim="800000"/>
            <a:headEnd/>
            <a:tailEnd/>
          </a:ln>
        </p:spPr>
        <p:txBody>
          <a:bodyPr lIns="90000" tIns="46800" rIns="90000" bIns="46800">
            <a:spAutoFit/>
          </a:bodyPr>
          <a:lstStyle/>
          <a:p>
            <a:pPr algn="ctr"/>
            <a:endParaRPr lang="pt-BR" sz="2800"/>
          </a:p>
        </p:txBody>
      </p:sp>
      <p:grpSp>
        <p:nvGrpSpPr>
          <p:cNvPr id="8211" name="Group 24"/>
          <p:cNvGrpSpPr>
            <a:grpSpLocks/>
          </p:cNvGrpSpPr>
          <p:nvPr/>
        </p:nvGrpSpPr>
        <p:grpSpPr bwMode="auto">
          <a:xfrm>
            <a:off x="1177925" y="2420938"/>
            <a:ext cx="2736850" cy="1782762"/>
            <a:chOff x="748" y="1680"/>
            <a:chExt cx="1724" cy="1123"/>
          </a:xfrm>
        </p:grpSpPr>
        <p:sp>
          <p:nvSpPr>
            <p:cNvPr id="8213" name="Rectangle 17"/>
            <p:cNvSpPr>
              <a:spLocks noChangeArrowheads="1"/>
            </p:cNvSpPr>
            <p:nvPr/>
          </p:nvSpPr>
          <p:spPr bwMode="auto">
            <a:xfrm>
              <a:off x="748" y="1680"/>
              <a:ext cx="1724" cy="331"/>
            </a:xfrm>
            <a:prstGeom prst="rect">
              <a:avLst/>
            </a:prstGeom>
            <a:solidFill>
              <a:srgbClr val="DDDDDD"/>
            </a:solidFill>
            <a:ln w="9525">
              <a:solidFill>
                <a:schemeClr val="tx1"/>
              </a:solid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a:solidFill>
                    <a:schemeClr val="tx1"/>
                  </a:solidFill>
                  <a:ea typeface="Arial Unicode MS" pitchFamily="34" charset="-128"/>
                  <a:cs typeface="Arial Unicode MS" pitchFamily="34" charset="-128"/>
                </a:rPr>
                <a:t>PROGRAMAS</a:t>
              </a:r>
            </a:p>
          </p:txBody>
        </p:sp>
        <p:sp>
          <p:nvSpPr>
            <p:cNvPr id="8214" name="Rectangle 18"/>
            <p:cNvSpPr>
              <a:spLocks noChangeArrowheads="1"/>
            </p:cNvSpPr>
            <p:nvPr/>
          </p:nvSpPr>
          <p:spPr bwMode="auto">
            <a:xfrm>
              <a:off x="948" y="2118"/>
              <a:ext cx="1324"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chemeClr val="tx1"/>
                  </a:solidFill>
                  <a:ea typeface="Arial Unicode MS" pitchFamily="34" charset="-128"/>
                  <a:cs typeface="Arial Unicode MS" pitchFamily="34" charset="-128"/>
                </a:rPr>
                <a:t>OBJETIVOS</a:t>
              </a:r>
            </a:p>
          </p:txBody>
        </p:sp>
        <p:sp>
          <p:nvSpPr>
            <p:cNvPr id="8215" name="Rectangle 19"/>
            <p:cNvSpPr>
              <a:spLocks noChangeArrowheads="1"/>
            </p:cNvSpPr>
            <p:nvPr/>
          </p:nvSpPr>
          <p:spPr bwMode="auto">
            <a:xfrm>
              <a:off x="1008" y="2550"/>
              <a:ext cx="1204"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a:solidFill>
                    <a:schemeClr val="tx1"/>
                  </a:solidFill>
                  <a:ea typeface="Arial Unicode MS" pitchFamily="34" charset="-128"/>
                  <a:cs typeface="Arial Unicode MS" pitchFamily="34" charset="-128"/>
                </a:rPr>
                <a:t>INICIATIVAS</a:t>
              </a:r>
            </a:p>
          </p:txBody>
        </p:sp>
      </p:grpSp>
      <p:sp>
        <p:nvSpPr>
          <p:cNvPr id="8212" name="Rectangle 21">
            <a:hlinkClick r:id="rId3" action="ppaction://hlinksldjump"/>
          </p:cNvPr>
          <p:cNvSpPr>
            <a:spLocks noChangeArrowheads="1"/>
          </p:cNvSpPr>
          <p:nvPr/>
        </p:nvSpPr>
        <p:spPr bwMode="auto">
          <a:xfrm>
            <a:off x="977900" y="703263"/>
            <a:ext cx="3136900" cy="955675"/>
          </a:xfrm>
          <a:prstGeom prst="rect">
            <a:avLst/>
          </a:prstGeom>
          <a:solidFill>
            <a:srgbClr val="DDDDDD"/>
          </a:solidFill>
          <a:ln w="9525">
            <a:solidFill>
              <a:schemeClr val="tx1"/>
            </a:solidFill>
            <a:round/>
            <a:headEnd/>
            <a:tailEnd/>
          </a:ln>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a:solidFill>
                  <a:schemeClr val="tx1"/>
                </a:solidFill>
                <a:ea typeface="Arial Unicode MS" pitchFamily="34" charset="-128"/>
                <a:cs typeface="Arial Unicode MS" pitchFamily="34" charset="-128"/>
              </a:rPr>
              <a:t>DIMENSÃO ESTRATÉGICA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848544" y="1772816"/>
            <a:ext cx="7594600" cy="411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marL="266700" indent="-266700" defTabSz="449263" eaLnBrk="0" hangingPunct="0">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1pPr>
            <a:lvl2pPr marL="742950" indent="-285750" defTabSz="449263" eaLnBrk="0" hangingPunct="0">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2pPr>
            <a:lvl3pPr marL="1143000" indent="-228600" defTabSz="449263" eaLnBrk="0" hangingPunct="0">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3pPr>
            <a:lvl4pPr marL="1600200" indent="-228600" defTabSz="449263" eaLnBrk="0" hangingPunct="0">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4pPr>
            <a:lvl5pPr marL="2057400" indent="-228600" defTabSz="449263" eaLnBrk="0" hangingPunct="0">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4000" b="1">
                <a:solidFill>
                  <a:srgbClr val="3C7483"/>
                </a:solidFill>
                <a:latin typeface="Calibri" pitchFamily="34" charset="0"/>
                <a:ea typeface="MS PGothic" pitchFamily="34" charset="-128"/>
              </a:defRPr>
            </a:lvl9pPr>
          </a:lstStyle>
          <a:p>
            <a:pPr algn="just" eaLnBrk="1" hangingPunct="1">
              <a:spcBef>
                <a:spcPts val="725"/>
              </a:spcBef>
              <a:buClr>
                <a:schemeClr val="tx1"/>
              </a:buClr>
              <a:buFont typeface="Arial" charset="0"/>
              <a:buChar char="•"/>
            </a:pPr>
            <a:r>
              <a:rPr lang="pt-BR" sz="2900" dirty="0" smtClean="0">
                <a:solidFill>
                  <a:schemeClr val="tx1"/>
                </a:solidFill>
              </a:rPr>
              <a:t>Soberania</a:t>
            </a:r>
            <a:endParaRPr lang="pt-BR" sz="2900" dirty="0">
              <a:solidFill>
                <a:schemeClr val="tx1"/>
              </a:solidFill>
            </a:endParaRPr>
          </a:p>
          <a:p>
            <a:pPr algn="just" eaLnBrk="1" hangingPunct="1">
              <a:spcBef>
                <a:spcPts val="725"/>
              </a:spcBef>
              <a:buClr>
                <a:schemeClr val="tx1"/>
              </a:buClr>
              <a:buFont typeface="Arial" charset="0"/>
              <a:buChar char="•"/>
            </a:pPr>
            <a:r>
              <a:rPr lang="pt-BR" sz="2900" dirty="0">
                <a:solidFill>
                  <a:schemeClr val="tx1"/>
                </a:solidFill>
              </a:rPr>
              <a:t>Democracia</a:t>
            </a:r>
          </a:p>
          <a:p>
            <a:pPr algn="just" eaLnBrk="1" hangingPunct="1">
              <a:spcBef>
                <a:spcPts val="725"/>
              </a:spcBef>
              <a:buClr>
                <a:schemeClr val="tx1"/>
              </a:buClr>
              <a:buFont typeface="Arial" charset="0"/>
              <a:buChar char="•"/>
            </a:pPr>
            <a:r>
              <a:rPr lang="pt-BR" sz="2900" dirty="0">
                <a:solidFill>
                  <a:schemeClr val="tx1"/>
                </a:solidFill>
              </a:rPr>
              <a:t>Justiça Social</a:t>
            </a:r>
          </a:p>
          <a:p>
            <a:pPr algn="just" eaLnBrk="1" hangingPunct="1">
              <a:spcBef>
                <a:spcPts val="725"/>
              </a:spcBef>
              <a:buClr>
                <a:schemeClr val="tx1"/>
              </a:buClr>
              <a:buFont typeface="Arial" charset="0"/>
              <a:buChar char="•"/>
            </a:pPr>
            <a:r>
              <a:rPr lang="pt-BR" sz="2900" dirty="0">
                <a:solidFill>
                  <a:schemeClr val="tx1"/>
                </a:solidFill>
              </a:rPr>
              <a:t>Sustentabilidade</a:t>
            </a:r>
          </a:p>
          <a:p>
            <a:pPr algn="just" eaLnBrk="1" hangingPunct="1">
              <a:spcBef>
                <a:spcPts val="725"/>
              </a:spcBef>
              <a:buClr>
                <a:schemeClr val="tx1"/>
              </a:buClr>
              <a:buFont typeface="Arial" charset="0"/>
              <a:buChar char="•"/>
            </a:pPr>
            <a:r>
              <a:rPr lang="pt-BR" sz="2900" dirty="0">
                <a:solidFill>
                  <a:schemeClr val="tx1"/>
                </a:solidFill>
              </a:rPr>
              <a:t>Diversidade cultural e identidade nacional</a:t>
            </a:r>
          </a:p>
          <a:p>
            <a:pPr algn="just" eaLnBrk="1" hangingPunct="1">
              <a:spcBef>
                <a:spcPts val="725"/>
              </a:spcBef>
              <a:buClr>
                <a:schemeClr val="tx1"/>
              </a:buClr>
              <a:buFont typeface="Arial" charset="0"/>
              <a:buChar char="•"/>
            </a:pPr>
            <a:r>
              <a:rPr lang="pt-BR" sz="2900" dirty="0">
                <a:solidFill>
                  <a:schemeClr val="tx1"/>
                </a:solidFill>
              </a:rPr>
              <a:t>Participação social</a:t>
            </a:r>
          </a:p>
          <a:p>
            <a:pPr algn="just" eaLnBrk="1" hangingPunct="1">
              <a:spcBef>
                <a:spcPts val="725"/>
              </a:spcBef>
              <a:buClr>
                <a:schemeClr val="tx1"/>
              </a:buClr>
              <a:buFont typeface="Arial" charset="0"/>
              <a:buChar char="•"/>
            </a:pPr>
            <a:r>
              <a:rPr lang="pt-BR" sz="2900" dirty="0">
                <a:solidFill>
                  <a:schemeClr val="tx1"/>
                </a:solidFill>
              </a:rPr>
              <a:t>Excelência na Gestão</a:t>
            </a:r>
          </a:p>
        </p:txBody>
      </p:sp>
      <p:sp>
        <p:nvSpPr>
          <p:cNvPr id="11267" name="CaixaDeTexto 3"/>
          <p:cNvSpPr txBox="1">
            <a:spLocks noChangeArrowheads="1"/>
          </p:cNvSpPr>
          <p:nvPr/>
        </p:nvSpPr>
        <p:spPr bwMode="auto">
          <a:xfrm>
            <a:off x="200025" y="803275"/>
            <a:ext cx="532923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dirty="0" smtClean="0">
                <a:solidFill>
                  <a:schemeClr val="tx1"/>
                </a:solidFill>
                <a:cs typeface="Arial" charset="0"/>
              </a:rPr>
              <a:t>VALORES</a:t>
            </a:r>
            <a:endParaRPr lang="pt-BR" sz="4400" dirty="0">
              <a:solidFill>
                <a:schemeClr val="tx1"/>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828800"/>
            <a:ext cx="9525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marL="671513" indent="-671513" defTabSz="449263" eaLnBrk="0" hangingPunc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1pPr>
            <a:lvl2pPr marL="742950" indent="-285750" defTabSz="449263" eaLnBrk="0" hangingPunc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2pPr>
            <a:lvl3pPr marL="1143000" indent="-228600" defTabSz="449263" eaLnBrk="0" hangingPunc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3pPr>
            <a:lvl4pPr marL="1600200" indent="-228600" defTabSz="449263" eaLnBrk="0" hangingPunc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4pPr>
            <a:lvl5pPr marL="2057400" indent="-228600" defTabSz="449263" eaLnBrk="0" hangingPunct="0">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365125" algn="l"/>
                <a:tab pos="812800" algn="l"/>
                <a:tab pos="1262063" algn="l"/>
                <a:tab pos="1711325" algn="l"/>
                <a:tab pos="2160588" algn="l"/>
                <a:tab pos="2609850" algn="l"/>
                <a:tab pos="3059113" algn="l"/>
                <a:tab pos="3508375" algn="l"/>
                <a:tab pos="3957638" algn="l"/>
                <a:tab pos="4406900" algn="l"/>
                <a:tab pos="4856163" algn="l"/>
                <a:tab pos="5305425" algn="l"/>
                <a:tab pos="5754688" algn="l"/>
                <a:tab pos="6203950" algn="l"/>
                <a:tab pos="6653213" algn="l"/>
                <a:tab pos="7102475" algn="l"/>
                <a:tab pos="7551738" algn="l"/>
                <a:tab pos="8001000" algn="l"/>
                <a:tab pos="8450263" algn="l"/>
                <a:tab pos="8899525" algn="l"/>
                <a:tab pos="9348788" algn="l"/>
              </a:tabLst>
              <a:defRPr sz="4000" b="1">
                <a:solidFill>
                  <a:srgbClr val="3C7483"/>
                </a:solidFill>
                <a:latin typeface="Calibri" pitchFamily="34" charset="0"/>
                <a:ea typeface="MS PGothic" pitchFamily="34" charset="-128"/>
              </a:defRPr>
            </a:lvl9pPr>
          </a:lstStyle>
          <a:p>
            <a:pPr algn="just" eaLnBrk="1" hangingPunct="1">
              <a:lnSpc>
                <a:spcPct val="80000"/>
              </a:lnSpc>
              <a:spcBef>
                <a:spcPts val="2400"/>
              </a:spcBef>
              <a:buClr>
                <a:schemeClr val="tx1"/>
              </a:buClr>
              <a:buSzPct val="100000"/>
              <a:buAutoNum type="arabicPeriod"/>
            </a:pPr>
            <a:r>
              <a:rPr lang="pt-BR" sz="2000" b="0" dirty="0" smtClean="0">
                <a:solidFill>
                  <a:schemeClr val="tx1"/>
                </a:solidFill>
              </a:rPr>
              <a:t>Inserção Internacional Soberana (finanças, comércio, serviços e política).</a:t>
            </a:r>
          </a:p>
          <a:p>
            <a:pPr algn="just" eaLnBrk="1" hangingPunct="1">
              <a:lnSpc>
                <a:spcPct val="80000"/>
              </a:lnSpc>
              <a:spcBef>
                <a:spcPts val="2400"/>
              </a:spcBef>
              <a:buClr>
                <a:schemeClr val="tx1"/>
              </a:buClr>
              <a:buSzPct val="100000"/>
              <a:buAutoNum type="arabicPeriod"/>
            </a:pPr>
            <a:r>
              <a:rPr lang="pt-BR" sz="2000" b="0" dirty="0" smtClean="0">
                <a:solidFill>
                  <a:schemeClr val="tx1"/>
                </a:solidFill>
              </a:rPr>
              <a:t>Macroeconomia e Finanças para o desenvolvimento: crescimento econômico, estabilização monetária e geração de emprego e renda.</a:t>
            </a:r>
          </a:p>
          <a:p>
            <a:pPr algn="just" eaLnBrk="1" hangingPunct="1">
              <a:lnSpc>
                <a:spcPct val="80000"/>
              </a:lnSpc>
              <a:spcBef>
                <a:spcPts val="2400"/>
              </a:spcBef>
              <a:buClr>
                <a:schemeClr val="tx1"/>
              </a:buClr>
              <a:buSzPct val="100000"/>
              <a:buAutoNum type="arabicPeriod"/>
            </a:pPr>
            <a:r>
              <a:rPr lang="pt-BR" sz="2000" b="0" dirty="0" smtClean="0">
                <a:solidFill>
                  <a:schemeClr val="tx1"/>
                </a:solidFill>
              </a:rPr>
              <a:t>Sistema de Direitos, Proteção e Promoção Social.</a:t>
            </a:r>
          </a:p>
          <a:p>
            <a:pPr algn="just" eaLnBrk="1" hangingPunct="1">
              <a:lnSpc>
                <a:spcPct val="80000"/>
              </a:lnSpc>
              <a:spcBef>
                <a:spcPts val="2400"/>
              </a:spcBef>
              <a:buClr>
                <a:schemeClr val="tx1"/>
              </a:buClr>
              <a:buSzPct val="100000"/>
              <a:buAutoNum type="arabicPeriod"/>
            </a:pPr>
            <a:r>
              <a:rPr lang="pt-BR" sz="2000" b="0" dirty="0" smtClean="0">
                <a:solidFill>
                  <a:schemeClr val="tx1"/>
                </a:solidFill>
              </a:rPr>
              <a:t>Produção e Consumo com Sustentabilidade e Inovação.</a:t>
            </a:r>
          </a:p>
          <a:p>
            <a:pPr algn="just" eaLnBrk="1" hangingPunct="1">
              <a:lnSpc>
                <a:spcPct val="80000"/>
              </a:lnSpc>
              <a:spcBef>
                <a:spcPts val="2400"/>
              </a:spcBef>
              <a:buClr>
                <a:schemeClr val="tx1"/>
              </a:buClr>
              <a:buSzPct val="100000"/>
              <a:buAutoNum type="arabicPeriod"/>
            </a:pPr>
            <a:r>
              <a:rPr lang="pt-BR" sz="2000" b="0" dirty="0" smtClean="0">
                <a:solidFill>
                  <a:schemeClr val="tx1"/>
                </a:solidFill>
              </a:rPr>
              <a:t>Infraestrutura Econômica (matriz energética, modais de transportes e meios de comunicação) e Social-Urbana (habitação, saneamento, transporte público e equipamentos urbanos).</a:t>
            </a:r>
          </a:p>
          <a:p>
            <a:pPr algn="just" eaLnBrk="1" hangingPunct="1">
              <a:lnSpc>
                <a:spcPct val="80000"/>
              </a:lnSpc>
              <a:spcBef>
                <a:spcPts val="2400"/>
              </a:spcBef>
              <a:buClr>
                <a:schemeClr val="tx1"/>
              </a:buClr>
              <a:buSzPct val="100000"/>
              <a:buAutoNum type="arabicPeriod"/>
            </a:pPr>
            <a:r>
              <a:rPr lang="pt-BR" sz="2000" b="0" dirty="0" smtClean="0">
                <a:solidFill>
                  <a:schemeClr val="tx1"/>
                </a:solidFill>
              </a:rPr>
              <a:t>Desenvolvimento Territorial e Federativo com Integração Regional e Sul-Americana.</a:t>
            </a:r>
          </a:p>
          <a:p>
            <a:pPr algn="just" eaLnBrk="1" hangingPunct="1">
              <a:lnSpc>
                <a:spcPct val="80000"/>
              </a:lnSpc>
              <a:spcBef>
                <a:spcPts val="2400"/>
              </a:spcBef>
              <a:buClr>
                <a:schemeClr val="tx1"/>
              </a:buClr>
              <a:buSzPct val="100000"/>
              <a:buAutoNum type="arabicPeriod"/>
            </a:pPr>
            <a:r>
              <a:rPr lang="pt-BR" sz="2000" b="0" dirty="0" smtClean="0">
                <a:solidFill>
                  <a:schemeClr val="tx1"/>
                </a:solidFill>
              </a:rPr>
              <a:t>Fortalecimento do Estado, das Instituições e da Democracia.</a:t>
            </a:r>
          </a:p>
        </p:txBody>
      </p:sp>
      <p:sp>
        <p:nvSpPr>
          <p:cNvPr id="13315" name="CaixaDeTexto 3"/>
          <p:cNvSpPr txBox="1">
            <a:spLocks noChangeArrowheads="1"/>
          </p:cNvSpPr>
          <p:nvPr/>
        </p:nvSpPr>
        <p:spPr bwMode="auto">
          <a:xfrm>
            <a:off x="0" y="476672"/>
            <a:ext cx="9906000" cy="131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dirty="0" smtClean="0">
                <a:solidFill>
                  <a:schemeClr val="tx1"/>
                </a:solidFill>
                <a:cs typeface="Arial" charset="0"/>
              </a:rPr>
              <a:t>EIXOS ESTRATÉGICOS DO DESENVOLVIMENTO NACIONAL</a:t>
            </a:r>
            <a:endParaRPr lang="pt-BR" sz="4400" dirty="0">
              <a:solidFill>
                <a:schemeClr val="tx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059363" y="2705100"/>
            <a:ext cx="4638675" cy="347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pt-BR"/>
          </a:p>
        </p:txBody>
      </p:sp>
      <p:sp>
        <p:nvSpPr>
          <p:cNvPr id="15363" name="Rectangle 4"/>
          <p:cNvSpPr>
            <a:spLocks noChangeArrowheads="1"/>
          </p:cNvSpPr>
          <p:nvPr/>
        </p:nvSpPr>
        <p:spPr bwMode="auto">
          <a:xfrm>
            <a:off x="4830763" y="1698625"/>
            <a:ext cx="4910137" cy="290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pt-BR"/>
          </a:p>
        </p:txBody>
      </p:sp>
      <p:sp>
        <p:nvSpPr>
          <p:cNvPr id="15364" name="Text Box 5"/>
          <p:cNvSpPr txBox="1">
            <a:spLocks noChangeArrowheads="1"/>
          </p:cNvSpPr>
          <p:nvPr/>
        </p:nvSpPr>
        <p:spPr bwMode="auto">
          <a:xfrm>
            <a:off x="304800" y="1728788"/>
            <a:ext cx="9448800" cy="451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marL="342900" indent="-342900" defTabSz="449263" eaLnBrk="0" hangingPunct="0">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1pPr>
            <a:lvl2pPr marL="742950" indent="-285750" defTabSz="449263" eaLnBrk="0" hangingPunct="0">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2pPr>
            <a:lvl3pPr marL="1143000" indent="-228600" defTabSz="449263" eaLnBrk="0" hangingPunct="0">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3pPr>
            <a:lvl4pPr marL="1600200" indent="-228600" defTabSz="449263" eaLnBrk="0" hangingPunct="0">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4pPr>
            <a:lvl5pPr marL="2057400" indent="-228600" defTabSz="449263" eaLnBrk="0" hangingPunct="0">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5pPr>
            <a:lvl6pPr marL="2514600" indent="-228600" defTabSz="449263" eaLnBrk="0" fontAlgn="base" hangingPunct="0">
              <a:spcBef>
                <a:spcPct val="0"/>
              </a:spcBef>
              <a:spcAft>
                <a:spcPct val="0"/>
              </a:spcAft>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6pPr>
            <a:lvl7pPr marL="2971800" indent="-228600" defTabSz="449263" eaLnBrk="0" fontAlgn="base" hangingPunct="0">
              <a:spcBef>
                <a:spcPct val="0"/>
              </a:spcBef>
              <a:spcAft>
                <a:spcPct val="0"/>
              </a:spcAft>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7pPr>
            <a:lvl8pPr marL="3429000" indent="-228600" defTabSz="449263" eaLnBrk="0" fontAlgn="base" hangingPunct="0">
              <a:spcBef>
                <a:spcPct val="0"/>
              </a:spcBef>
              <a:spcAft>
                <a:spcPct val="0"/>
              </a:spcAft>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8pPr>
            <a:lvl9pPr marL="3886200" indent="-228600" defTabSz="449263" eaLnBrk="0" fontAlgn="base" hangingPunct="0">
              <a:spcBef>
                <a:spcPct val="0"/>
              </a:spcBef>
              <a:spcAft>
                <a:spcPct val="0"/>
              </a:spcAft>
              <a:tabLst>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4000" b="1">
                <a:solidFill>
                  <a:srgbClr val="3C7483"/>
                </a:solidFill>
                <a:latin typeface="Calibri" pitchFamily="34" charset="0"/>
                <a:ea typeface="MS PGothic" pitchFamily="34" charset="-128"/>
              </a:defRPr>
            </a:lvl9pPr>
          </a:lstStyle>
          <a:p>
            <a:pPr algn="just" eaLnBrk="1" hangingPunct="1">
              <a:lnSpc>
                <a:spcPct val="75000"/>
              </a:lnSpc>
              <a:spcBef>
                <a:spcPct val="10000"/>
              </a:spcBef>
              <a:buClr>
                <a:schemeClr val="tx1"/>
              </a:buClr>
              <a:buSzPct val="100000"/>
              <a:buFont typeface="Arial" charset="0"/>
              <a:buChar char="•"/>
            </a:pPr>
            <a:r>
              <a:rPr lang="pt-BR" sz="2800">
                <a:solidFill>
                  <a:schemeClr val="tx1"/>
                </a:solidFill>
                <a:cs typeface="Times New Roman" pitchFamily="18" charset="0"/>
              </a:rPr>
              <a:t>34 Conselhos Nacionais mobilizados para a discussão do PPA</a:t>
            </a:r>
          </a:p>
          <a:p>
            <a:pPr algn="just" eaLnBrk="1" hangingPunct="1">
              <a:lnSpc>
                <a:spcPct val="75000"/>
              </a:lnSpc>
              <a:spcBef>
                <a:spcPct val="10000"/>
              </a:spcBef>
              <a:buClr>
                <a:schemeClr val="tx1"/>
              </a:buClr>
              <a:buSzPct val="100000"/>
              <a:buFont typeface="Arial" charset="0"/>
              <a:buChar char="•"/>
            </a:pPr>
            <a:endParaRPr lang="pt-BR" sz="2800">
              <a:solidFill>
                <a:schemeClr val="tx1"/>
              </a:solidFill>
              <a:cs typeface="Times New Roman" pitchFamily="18" charset="0"/>
            </a:endParaRPr>
          </a:p>
          <a:p>
            <a:pPr algn="just" eaLnBrk="1" hangingPunct="1">
              <a:lnSpc>
                <a:spcPct val="75000"/>
              </a:lnSpc>
              <a:spcBef>
                <a:spcPct val="10000"/>
              </a:spcBef>
              <a:buClr>
                <a:schemeClr val="tx1"/>
              </a:buClr>
              <a:buSzPct val="100000"/>
              <a:buFont typeface="Arial" charset="0"/>
              <a:buChar char="•"/>
            </a:pPr>
            <a:r>
              <a:rPr lang="pt-BR" sz="2800">
                <a:solidFill>
                  <a:schemeClr val="tx1"/>
                </a:solidFill>
                <a:cs typeface="Times New Roman" pitchFamily="18" charset="0"/>
              </a:rPr>
              <a:t>Realização do Fórum Interconselhos, com a participação de 300 representantes da sociedade civil integrantes dos Conselhos Nacionais Setoriais, Comissões e Entidades</a:t>
            </a:r>
          </a:p>
          <a:p>
            <a:pPr algn="just" eaLnBrk="1" hangingPunct="1">
              <a:lnSpc>
                <a:spcPct val="75000"/>
              </a:lnSpc>
              <a:spcBef>
                <a:spcPct val="10000"/>
              </a:spcBef>
              <a:buClr>
                <a:schemeClr val="tx1"/>
              </a:buClr>
              <a:buSzPct val="100000"/>
              <a:buFont typeface="Arial" charset="0"/>
              <a:buChar char="•"/>
            </a:pPr>
            <a:endParaRPr lang="pt-BR" sz="2800">
              <a:solidFill>
                <a:schemeClr val="tx1"/>
              </a:solidFill>
              <a:cs typeface="Times New Roman" pitchFamily="18" charset="0"/>
            </a:endParaRPr>
          </a:p>
          <a:p>
            <a:pPr algn="just" eaLnBrk="1" hangingPunct="1">
              <a:lnSpc>
                <a:spcPct val="75000"/>
              </a:lnSpc>
              <a:spcBef>
                <a:spcPct val="10000"/>
              </a:spcBef>
              <a:buClr>
                <a:schemeClr val="tx1"/>
              </a:buClr>
              <a:buSzPct val="100000"/>
              <a:buFont typeface="Arial" charset="0"/>
              <a:buChar char="•"/>
            </a:pPr>
            <a:r>
              <a:rPr lang="pt-BR" sz="2800">
                <a:solidFill>
                  <a:schemeClr val="tx1"/>
                </a:solidFill>
                <a:cs typeface="Times New Roman" pitchFamily="18" charset="0"/>
              </a:rPr>
              <a:t>Discussão no CDES – Conselho de Desenvolvimento Econômico e Social</a:t>
            </a:r>
          </a:p>
          <a:p>
            <a:pPr algn="just" eaLnBrk="1" hangingPunct="1">
              <a:lnSpc>
                <a:spcPct val="75000"/>
              </a:lnSpc>
              <a:spcBef>
                <a:spcPct val="10000"/>
              </a:spcBef>
              <a:buClr>
                <a:schemeClr val="tx1"/>
              </a:buClr>
              <a:buSzPct val="100000"/>
              <a:buFont typeface="Arial" charset="0"/>
              <a:buChar char="•"/>
            </a:pPr>
            <a:endParaRPr lang="pt-BR" sz="2800">
              <a:solidFill>
                <a:schemeClr val="tx1"/>
              </a:solidFill>
              <a:cs typeface="Times New Roman" pitchFamily="18" charset="0"/>
            </a:endParaRPr>
          </a:p>
          <a:p>
            <a:pPr algn="just" eaLnBrk="1" hangingPunct="1">
              <a:lnSpc>
                <a:spcPct val="75000"/>
              </a:lnSpc>
              <a:spcBef>
                <a:spcPct val="10000"/>
              </a:spcBef>
              <a:buClr>
                <a:schemeClr val="tx1"/>
              </a:buClr>
              <a:buSzPct val="100000"/>
              <a:buFont typeface="Arial" charset="0"/>
              <a:buChar char="•"/>
            </a:pPr>
            <a:r>
              <a:rPr lang="pt-BR" sz="2800">
                <a:solidFill>
                  <a:schemeClr val="tx1"/>
                </a:solidFill>
                <a:cs typeface="Times New Roman" pitchFamily="18" charset="0"/>
              </a:rPr>
              <a:t>Discussão nas cinco regiões brasileiras com Governos Estaduais e representação das associações municipalistas</a:t>
            </a:r>
          </a:p>
        </p:txBody>
      </p:sp>
      <p:sp>
        <p:nvSpPr>
          <p:cNvPr id="15365" name="CaixaDeTexto 5"/>
          <p:cNvSpPr txBox="1">
            <a:spLocks noChangeArrowheads="1"/>
          </p:cNvSpPr>
          <p:nvPr/>
        </p:nvSpPr>
        <p:spPr bwMode="auto">
          <a:xfrm>
            <a:off x="0" y="801688"/>
            <a:ext cx="99060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PARTICIPAÇÃO SOCIAL E FEDERATIVA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0" y="0"/>
          <a:ext cx="9906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ângulo de cantos arredondados 1"/>
          <p:cNvSpPr/>
          <p:nvPr/>
        </p:nvSpPr>
        <p:spPr>
          <a:xfrm>
            <a:off x="271727" y="333375"/>
            <a:ext cx="2340637" cy="9350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pt-BR" sz="1800" b="1" dirty="0">
                <a:solidFill>
                  <a:schemeClr val="tx1"/>
                </a:solidFill>
              </a:rPr>
              <a:t>Direcionamento estratégico</a:t>
            </a:r>
          </a:p>
        </p:txBody>
      </p:sp>
      <p:sp>
        <p:nvSpPr>
          <p:cNvPr id="3" name="Retângulo de cantos arredondados 2"/>
          <p:cNvSpPr/>
          <p:nvPr/>
        </p:nvSpPr>
        <p:spPr>
          <a:xfrm>
            <a:off x="7185248" y="333375"/>
            <a:ext cx="2292525" cy="863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pt-BR" sz="1800" b="1" dirty="0">
                <a:solidFill>
                  <a:schemeClr val="tx1"/>
                </a:solidFill>
              </a:rPr>
              <a:t>Monitoramento e fiscalização</a:t>
            </a:r>
          </a:p>
        </p:txBody>
      </p:sp>
      <p:sp>
        <p:nvSpPr>
          <p:cNvPr id="5" name="Retângulo de cantos arredondados 4"/>
          <p:cNvSpPr/>
          <p:nvPr/>
        </p:nvSpPr>
        <p:spPr>
          <a:xfrm>
            <a:off x="428228" y="5516564"/>
            <a:ext cx="2497138" cy="9366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pt-BR" sz="2000" b="1" dirty="0">
                <a:solidFill>
                  <a:schemeClr val="tx1"/>
                </a:solidFill>
              </a:rPr>
              <a:t>Resolução de problemas e conflitos</a:t>
            </a:r>
          </a:p>
        </p:txBody>
      </p:sp>
      <p:sp>
        <p:nvSpPr>
          <p:cNvPr id="6" name="Retângulo de cantos arredondados 5"/>
          <p:cNvSpPr/>
          <p:nvPr/>
        </p:nvSpPr>
        <p:spPr>
          <a:xfrm>
            <a:off x="7293637" y="5516564"/>
            <a:ext cx="2261526" cy="936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sz="2000" b="1" dirty="0"/>
              <a:t>Oitiva para ações específicas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3"/>
          <p:cNvSpPr txBox="1">
            <a:spLocks noChangeArrowheads="1"/>
          </p:cNvSpPr>
          <p:nvPr/>
        </p:nvSpPr>
        <p:spPr bwMode="auto">
          <a:xfrm>
            <a:off x="0" y="2349500"/>
            <a:ext cx="9906000"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gn="ctr">
              <a:lnSpc>
                <a:spcPct val="90000"/>
              </a:lnSpc>
              <a:buClr>
                <a:srgbClr val="006600"/>
              </a:buClr>
              <a:buSzPct val="100000"/>
            </a:pPr>
            <a:r>
              <a:rPr lang="pt-BR" sz="6000">
                <a:solidFill>
                  <a:schemeClr val="tx1"/>
                </a:solidFill>
                <a:cs typeface="Arial" charset="0"/>
              </a:rPr>
              <a:t>MONITORAMENTO DAS AÇÕES DE GOVERNO</a:t>
            </a:r>
          </a:p>
          <a:p>
            <a:pPr algn="ctr">
              <a:lnSpc>
                <a:spcPct val="90000"/>
              </a:lnSpc>
              <a:buClr>
                <a:srgbClr val="006600"/>
              </a:buClr>
              <a:buSzPct val="100000"/>
            </a:pPr>
            <a:endParaRPr lang="pt-BR" sz="6000">
              <a:solidFill>
                <a:schemeClr val="tx1"/>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44488" y="765175"/>
            <a:ext cx="9906000" cy="701675"/>
          </a:xfrm>
          <a:ln>
            <a:miter lim="800000"/>
            <a:headEnd/>
            <a:tailEnd/>
          </a:ln>
        </p:spPr>
        <p:txBody>
          <a:bodyPr wrap="square">
            <a:spAutoFit/>
          </a:bodyPr>
          <a:lstStyle/>
          <a:p>
            <a:pPr defTabSz="457200">
              <a:lnSpc>
                <a:spcPct val="90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r>
              <a:rPr lang="pt-BR" b="1" kern="1200" dirty="0" smtClean="0">
                <a:solidFill>
                  <a:schemeClr val="tx1"/>
                </a:solidFill>
                <a:ea typeface="ＭＳ Ｐゴシック"/>
                <a:cs typeface="Arial" pitchFamily="34" charset="0"/>
              </a:rPr>
              <a:t>NÍVEIS DE MONITORAMENTO</a:t>
            </a:r>
            <a:endParaRPr lang="pt-BR" b="1" kern="1200" dirty="0">
              <a:solidFill>
                <a:schemeClr val="tx1"/>
              </a:solidFill>
              <a:ea typeface="ＭＳ Ｐゴシック"/>
              <a:cs typeface="Arial" pitchFamily="34" charset="0"/>
            </a:endParaRPr>
          </a:p>
        </p:txBody>
      </p:sp>
      <p:sp>
        <p:nvSpPr>
          <p:cNvPr id="38915" name="Rectangle 3"/>
          <p:cNvSpPr>
            <a:spLocks noGrp="1" noChangeArrowheads="1"/>
          </p:cNvSpPr>
          <p:nvPr>
            <p:ph type="body" idx="1"/>
          </p:nvPr>
        </p:nvSpPr>
        <p:spPr>
          <a:xfrm>
            <a:off x="560512" y="1844824"/>
            <a:ext cx="9001125" cy="3240087"/>
          </a:xfrm>
        </p:spPr>
        <p:txBody>
          <a:bodyPr/>
          <a:lstStyle/>
          <a:p>
            <a:pPr marL="0" indent="0" eaLnBrk="1" hangingPunct="1">
              <a:lnSpc>
                <a:spcPct val="75000"/>
              </a:lnSpc>
              <a:buClrTx/>
              <a:buFont typeface="Wingdings" pitchFamily="2" charset="2"/>
              <a:buNone/>
              <a:defRPr/>
            </a:pPr>
            <a:r>
              <a:rPr lang="pt-BR" sz="3600" b="1" dirty="0" smtClean="0"/>
              <a:t>Global/Temático</a:t>
            </a:r>
            <a:r>
              <a:rPr lang="pt-BR" sz="3600" dirty="0" smtClean="0"/>
              <a:t> – envolve todos os 65 Programas Temáticos do PPA</a:t>
            </a:r>
          </a:p>
          <a:p>
            <a:pPr eaLnBrk="1" hangingPunct="1">
              <a:lnSpc>
                <a:spcPct val="75000"/>
              </a:lnSpc>
              <a:buClrTx/>
              <a:buFont typeface="Arial" pitchFamily="34" charset="0"/>
              <a:buChar char="•"/>
              <a:defRPr/>
            </a:pPr>
            <a:endParaRPr lang="pt-BR" sz="3600" dirty="0" smtClean="0"/>
          </a:p>
          <a:p>
            <a:pPr marL="0" indent="0" eaLnBrk="1" hangingPunct="1">
              <a:lnSpc>
                <a:spcPct val="75000"/>
              </a:lnSpc>
              <a:buClrTx/>
              <a:buFont typeface="Wingdings" pitchFamily="2" charset="2"/>
              <a:buNone/>
              <a:defRPr/>
            </a:pPr>
            <a:r>
              <a:rPr lang="pt-BR" sz="3600" b="1" dirty="0" smtClean="0"/>
              <a:t>Estratégico</a:t>
            </a:r>
            <a:r>
              <a:rPr lang="pt-BR" sz="3600" dirty="0" smtClean="0"/>
              <a:t> – envolve os programas prioritários:</a:t>
            </a:r>
          </a:p>
          <a:p>
            <a:pPr lvl="1" eaLnBrk="1" hangingPunct="1">
              <a:lnSpc>
                <a:spcPct val="75000"/>
              </a:lnSpc>
              <a:buClrTx/>
              <a:buFont typeface="Arial" pitchFamily="34" charset="0"/>
              <a:buChar char="•"/>
              <a:defRPr/>
            </a:pPr>
            <a:r>
              <a:rPr lang="pt-BR" sz="3200" dirty="0" err="1" smtClean="0"/>
              <a:t>PAC-Programa</a:t>
            </a:r>
            <a:r>
              <a:rPr lang="pt-BR" sz="3200" dirty="0" smtClean="0"/>
              <a:t> de Aceleração do Crescimento</a:t>
            </a:r>
          </a:p>
          <a:p>
            <a:pPr lvl="1" eaLnBrk="1" hangingPunct="1">
              <a:lnSpc>
                <a:spcPct val="75000"/>
              </a:lnSpc>
              <a:buClrTx/>
              <a:buFont typeface="Arial" pitchFamily="34" charset="0"/>
              <a:buChar char="•"/>
              <a:defRPr/>
            </a:pPr>
            <a:r>
              <a:rPr lang="pt-BR" sz="3200" dirty="0" smtClean="0"/>
              <a:t>Minha Casa, Minha Vida</a:t>
            </a:r>
          </a:p>
          <a:p>
            <a:pPr lvl="1" eaLnBrk="1" hangingPunct="1">
              <a:lnSpc>
                <a:spcPct val="75000"/>
              </a:lnSpc>
              <a:buClrTx/>
              <a:buFont typeface="Arial" pitchFamily="34" charset="0"/>
              <a:buChar char="•"/>
              <a:defRPr/>
            </a:pPr>
            <a:r>
              <a:rPr lang="pt-BR" sz="3200" dirty="0" smtClean="0"/>
              <a:t>Programa de Investimento em Logística</a:t>
            </a:r>
          </a:p>
          <a:p>
            <a:pPr lvl="1" eaLnBrk="1" hangingPunct="1">
              <a:lnSpc>
                <a:spcPct val="75000"/>
              </a:lnSpc>
              <a:buClrTx/>
              <a:buFont typeface="Arial" pitchFamily="34" charset="0"/>
              <a:buChar char="•"/>
              <a:defRPr/>
            </a:pPr>
            <a:r>
              <a:rPr lang="pt-BR" sz="3200" dirty="0" smtClean="0"/>
              <a:t>Brasil Sem Miséria</a:t>
            </a:r>
          </a:p>
          <a:p>
            <a:pPr lvl="1" eaLnBrk="1" hangingPunct="1">
              <a:lnSpc>
                <a:spcPct val="75000"/>
              </a:lnSpc>
              <a:buClrTx/>
              <a:buFont typeface="Arial" pitchFamily="34" charset="0"/>
              <a:buChar char="•"/>
              <a:defRPr/>
            </a:pPr>
            <a:r>
              <a:rPr lang="pt-BR" sz="3200" dirty="0" smtClean="0"/>
              <a:t>Demais Programas Estratégicos da Presidenta</a:t>
            </a:r>
          </a:p>
          <a:p>
            <a:pPr lvl="1" eaLnBrk="1" hangingPunct="1">
              <a:lnSpc>
                <a:spcPct val="75000"/>
              </a:lnSpc>
              <a:buClrTx/>
              <a:buFont typeface="Arial" pitchFamily="34" charset="0"/>
              <a:buChar char="•"/>
              <a:defRPr/>
            </a:pPr>
            <a:endParaRPr lang="pt-BR" dirty="0" smtClean="0"/>
          </a:p>
          <a:p>
            <a:pPr eaLnBrk="1" hangingPunct="1">
              <a:lnSpc>
                <a:spcPct val="75000"/>
              </a:lnSpc>
              <a:buClrTx/>
              <a:buFont typeface="Arial" pitchFamily="34" charset="0"/>
              <a:buChar char="•"/>
              <a:defRPr/>
            </a:pPr>
            <a:endParaRPr lang="pt-BR" sz="3600" dirty="0" smtClean="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704850" y="1916113"/>
            <a:ext cx="89154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p>
            <a:pPr marL="177800" indent="-177800" algn="just">
              <a:lnSpc>
                <a:spcPct val="85000"/>
              </a:lnSpc>
              <a:spcAft>
                <a:spcPct val="100000"/>
              </a:spcAft>
              <a:buFont typeface="Arial" charset="0"/>
              <a:buChar char="•"/>
            </a:pPr>
            <a:r>
              <a:rPr lang="pt-BR" sz="3600" u="sng" dirty="0">
                <a:solidFill>
                  <a:schemeClr val="tx1"/>
                </a:solidFill>
              </a:rPr>
              <a:t>Identificar variações</a:t>
            </a:r>
            <a:r>
              <a:rPr lang="pt-BR" sz="3200" dirty="0">
                <a:solidFill>
                  <a:schemeClr val="tx1"/>
                </a:solidFill>
              </a:rPr>
              <a:t> entre a programação planejada e a programação realizada</a:t>
            </a:r>
          </a:p>
          <a:p>
            <a:pPr marL="177800" indent="-177800" algn="just">
              <a:lnSpc>
                <a:spcPct val="85000"/>
              </a:lnSpc>
              <a:spcAft>
                <a:spcPct val="100000"/>
              </a:spcAft>
              <a:buFont typeface="Arial" charset="0"/>
              <a:buChar char="•"/>
            </a:pPr>
            <a:r>
              <a:rPr lang="pt-BR" sz="3600" u="sng" dirty="0">
                <a:solidFill>
                  <a:schemeClr val="tx1"/>
                </a:solidFill>
              </a:rPr>
              <a:t>Identificar riscos</a:t>
            </a:r>
            <a:r>
              <a:rPr lang="pt-BR" sz="3600" dirty="0">
                <a:solidFill>
                  <a:schemeClr val="tx1"/>
                </a:solidFill>
              </a:rPr>
              <a:t> </a:t>
            </a:r>
            <a:r>
              <a:rPr lang="pt-BR" sz="3200" dirty="0">
                <a:solidFill>
                  <a:schemeClr val="tx1"/>
                </a:solidFill>
              </a:rPr>
              <a:t>ao alcance dos resultados previstos</a:t>
            </a:r>
          </a:p>
          <a:p>
            <a:pPr marL="177800" indent="-177800" algn="just">
              <a:lnSpc>
                <a:spcPct val="85000"/>
              </a:lnSpc>
              <a:spcAft>
                <a:spcPct val="100000"/>
              </a:spcAft>
              <a:buFont typeface="Arial" charset="0"/>
              <a:buChar char="•"/>
            </a:pPr>
            <a:r>
              <a:rPr lang="pt-BR" sz="3600" u="sng" dirty="0">
                <a:solidFill>
                  <a:schemeClr val="tx1"/>
                </a:solidFill>
              </a:rPr>
              <a:t>Propor providências</a:t>
            </a:r>
            <a:r>
              <a:rPr lang="pt-BR" sz="3200" dirty="0">
                <a:solidFill>
                  <a:schemeClr val="tx1"/>
                </a:solidFill>
              </a:rPr>
              <a:t> e buscar a mobilização dos atores competentes para a superação dos  riscos</a:t>
            </a:r>
          </a:p>
        </p:txBody>
      </p:sp>
      <p:sp>
        <p:nvSpPr>
          <p:cNvPr id="45061" name="Rectangle 5"/>
          <p:cNvSpPr>
            <a:spLocks noChangeArrowheads="1"/>
          </p:cNvSpPr>
          <p:nvPr/>
        </p:nvSpPr>
        <p:spPr bwMode="auto">
          <a:xfrm>
            <a:off x="3392488" y="620713"/>
            <a:ext cx="3054350" cy="396875"/>
          </a:xfrm>
          <a:prstGeom prst="rect">
            <a:avLst/>
          </a:prstGeom>
          <a:noFill/>
          <a:ln w="9525">
            <a:noFill/>
            <a:miter lim="800000"/>
            <a:headEnd/>
            <a:tailEnd/>
          </a:ln>
          <a:effectLst/>
        </p:spPr>
        <p:txBody>
          <a:bodyPr wrap="none" anchor="ctr"/>
          <a:lstStyle/>
          <a:p>
            <a:pPr>
              <a:lnSpc>
                <a:spcPct val="120000"/>
              </a:lnSpc>
              <a:defRPr/>
            </a:pPr>
            <a:endParaRPr lang="es-ES" sz="3200">
              <a:solidFill>
                <a:srgbClr val="FFFF66"/>
              </a:solidFill>
              <a:effectLst>
                <a:outerShdw blurRad="38100" dist="38100" dir="2700000" algn="tl">
                  <a:srgbClr val="000000"/>
                </a:outerShdw>
              </a:effectLst>
              <a:latin typeface="Verdana" pitchFamily="34" charset="0"/>
              <a:ea typeface="ＭＳ Ｐゴシック"/>
              <a:cs typeface="ＭＳ Ｐゴシック"/>
            </a:endParaRPr>
          </a:p>
        </p:txBody>
      </p:sp>
      <p:sp>
        <p:nvSpPr>
          <p:cNvPr id="18436" name="Rectangle 7"/>
          <p:cNvSpPr>
            <a:spLocks noChangeArrowheads="1"/>
          </p:cNvSpPr>
          <p:nvPr/>
        </p:nvSpPr>
        <p:spPr bwMode="auto">
          <a:xfrm>
            <a:off x="273050" y="809625"/>
            <a:ext cx="89281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90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4400">
                <a:solidFill>
                  <a:schemeClr val="tx1"/>
                </a:solidFill>
                <a:cs typeface="Arial" charset="0"/>
              </a:rPr>
              <a:t>OBJETIVOS DO MONITORAMENTO</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Número de Slide 1"/>
          <p:cNvSpPr>
            <a:spLocks noGrp="1"/>
          </p:cNvSpPr>
          <p:nvPr>
            <p:ph type="sldNum" sz="quarter" idx="4294967295"/>
          </p:nvPr>
        </p:nvSpPr>
        <p:spPr bwMode="auto">
          <a:xfrm>
            <a:off x="7099300" y="6356351"/>
            <a:ext cx="2311400" cy="365125"/>
          </a:xfrm>
          <a:prstGeom prst="rect">
            <a:avLst/>
          </a:prstGeom>
          <a:noFill/>
          <a:ln>
            <a:miter lim="800000"/>
            <a:headEnd/>
            <a:tailEnd/>
          </a:ln>
        </p:spPr>
        <p:txBody>
          <a:bodyPr/>
          <a:lstStyle/>
          <a:p>
            <a:fld id="{EF68125C-1B9A-4E47-BD0D-51F282BFF18A}" type="slidenum">
              <a:rPr lang="pt-BR" smtClean="0">
                <a:solidFill>
                  <a:srgbClr val="898989"/>
                </a:solidFill>
                <a:latin typeface="Arial" pitchFamily="34" charset="0"/>
              </a:rPr>
              <a:pPr/>
              <a:t>29</a:t>
            </a:fld>
            <a:endParaRPr lang="pt-BR" smtClean="0">
              <a:solidFill>
                <a:srgbClr val="898989"/>
              </a:solidFill>
              <a:latin typeface="Arial" pitchFamily="34" charset="0"/>
            </a:endParaRPr>
          </a:p>
        </p:txBody>
      </p:sp>
      <p:graphicFrame>
        <p:nvGraphicFramePr>
          <p:cNvPr id="3" name="Tabela 2"/>
          <p:cNvGraphicFramePr>
            <a:graphicFrameLocks noGrp="1"/>
          </p:cNvGraphicFramePr>
          <p:nvPr/>
        </p:nvGraphicFramePr>
        <p:xfrm>
          <a:off x="0" y="0"/>
          <a:ext cx="9906000" cy="6937604"/>
        </p:xfrm>
        <a:graphic>
          <a:graphicData uri="http://schemas.openxmlformats.org/drawingml/2006/table">
            <a:tbl>
              <a:tblPr firstRow="1" bandRow="1">
                <a:tableStyleId>{00A15C55-8517-42AA-B614-E9B94910E393}</a:tableStyleId>
              </a:tblPr>
              <a:tblGrid>
                <a:gridCol w="1930830"/>
                <a:gridCol w="7975170"/>
              </a:tblGrid>
              <a:tr h="765205">
                <a:tc>
                  <a:txBody>
                    <a:bodyPr/>
                    <a:lstStyle/>
                    <a:p>
                      <a:pPr algn="ctr"/>
                      <a:endParaRPr lang="pt-BR" sz="1600" dirty="0" smtClean="0">
                        <a:effectLst>
                          <a:outerShdw blurRad="38100" dist="38100" dir="2700000" algn="tl">
                            <a:srgbClr val="C0C0C0"/>
                          </a:outerShdw>
                        </a:effectLst>
                      </a:endParaRPr>
                    </a:p>
                    <a:p>
                      <a:pPr algn="ctr"/>
                      <a:r>
                        <a:rPr lang="pt-BR" sz="1600" dirty="0" smtClean="0">
                          <a:effectLst>
                            <a:outerShdw blurRad="38100" dist="38100" dir="2700000" algn="tl">
                              <a:srgbClr val="C0C0C0"/>
                            </a:outerShdw>
                          </a:effectLst>
                        </a:rPr>
                        <a:t>BRASIL</a:t>
                      </a:r>
                      <a:r>
                        <a:rPr lang="pt-BR" sz="1600" baseline="0" dirty="0" smtClean="0">
                          <a:effectLst>
                            <a:outerShdw blurRad="38100" dist="38100" dir="2700000" algn="tl">
                              <a:srgbClr val="C0C0C0"/>
                            </a:outerShdw>
                          </a:effectLst>
                        </a:rPr>
                        <a:t> / SETORIAL</a:t>
                      </a:r>
                      <a:endParaRPr lang="pt-BR" sz="1600" dirty="0">
                        <a:solidFill>
                          <a:schemeClr val="tx1"/>
                        </a:solidFill>
                      </a:endParaRPr>
                    </a:p>
                  </a:txBody>
                  <a:tcPr marL="99060" marR="99060"/>
                </a:tc>
                <a:tc>
                  <a:txBody>
                    <a:bodyPr/>
                    <a:lstStyle/>
                    <a:p>
                      <a:pPr algn="ctr"/>
                      <a:endParaRPr lang="pt-BR" sz="1600" dirty="0" smtClean="0">
                        <a:effectLst>
                          <a:outerShdw blurRad="38100" dist="38100" dir="2700000" algn="tl">
                            <a:srgbClr val="C0C0C0"/>
                          </a:outerShdw>
                        </a:effectLst>
                      </a:endParaRPr>
                    </a:p>
                    <a:p>
                      <a:pPr algn="ctr"/>
                      <a:r>
                        <a:rPr lang="pt-BR" sz="1600" dirty="0" smtClean="0">
                          <a:effectLst>
                            <a:outerShdw blurRad="38100" dist="38100" dir="2700000" algn="tl">
                              <a:srgbClr val="C0C0C0"/>
                            </a:outerShdw>
                          </a:effectLst>
                        </a:rPr>
                        <a:t>PRINCIPAIS </a:t>
                      </a:r>
                      <a:r>
                        <a:rPr lang="pt-BR" sz="1600" dirty="0" smtClean="0">
                          <a:effectLst>
                            <a:outerShdw blurRad="38100" dist="38100" dir="2700000" algn="tl">
                              <a:srgbClr val="C0C0C0"/>
                            </a:outerShdw>
                          </a:effectLst>
                        </a:rPr>
                        <a:t>DOCUMENTOS OFICIAIS DO GOVERNO BRASILEIRO</a:t>
                      </a:r>
                      <a:br>
                        <a:rPr lang="pt-BR" sz="1600" dirty="0" smtClean="0">
                          <a:effectLst>
                            <a:outerShdw blurRad="38100" dist="38100" dir="2700000" algn="tl">
                              <a:srgbClr val="C0C0C0"/>
                            </a:outerShdw>
                          </a:effectLst>
                        </a:rPr>
                      </a:br>
                      <a:r>
                        <a:rPr lang="pt-BR" sz="1600" dirty="0" smtClean="0">
                          <a:effectLst>
                            <a:outerShdw blurRad="38100" dist="38100" dir="2700000" algn="tl">
                              <a:srgbClr val="C0C0C0"/>
                            </a:outerShdw>
                          </a:effectLst>
                        </a:rPr>
                        <a:t>SOBRE PLANEJAMENTO E DESENVOLVIMENTO – 2003/2010</a:t>
                      </a:r>
                      <a:r>
                        <a:rPr lang="pt-BR" sz="1600" dirty="0" smtClean="0"/>
                        <a:t> </a:t>
                      </a:r>
                      <a:endParaRPr lang="pt-BR" sz="1600" b="1" dirty="0">
                        <a:solidFill>
                          <a:schemeClr val="tx1"/>
                        </a:solidFill>
                      </a:endParaRPr>
                    </a:p>
                  </a:txBody>
                  <a:tcPr marL="99060" marR="99060"/>
                </a:tc>
              </a:tr>
              <a:tr h="1053930">
                <a:tc>
                  <a:txBody>
                    <a:bodyPr/>
                    <a:lstStyle/>
                    <a:p>
                      <a:r>
                        <a:rPr lang="pt-BR" sz="1200" dirty="0" smtClean="0"/>
                        <a:t>POLÍTICAS MACRO</a:t>
                      </a:r>
                      <a:r>
                        <a:rPr lang="pt-BR" sz="1200" baseline="0" dirty="0" smtClean="0"/>
                        <a:t> E </a:t>
                      </a:r>
                      <a:r>
                        <a:rPr lang="pt-BR" sz="1200" dirty="0" smtClean="0"/>
                        <a:t>MICROECONÔMICAS</a:t>
                      </a:r>
                      <a:endParaRPr lang="pt-BR" sz="1200" b="1" dirty="0"/>
                    </a:p>
                  </a:txBody>
                  <a:tcPr marL="99060" marR="99060"/>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.2003: </a:t>
                      </a:r>
                      <a:r>
                        <a:rPr lang="pt-BR" sz="1400" kern="1200" dirty="0" err="1" smtClean="0"/>
                        <a:t>Minfaz</a:t>
                      </a:r>
                      <a:r>
                        <a:rPr lang="pt-BR" sz="1400" kern="1200" dirty="0" smtClean="0"/>
                        <a:t> - Política macro e reformas estruturais.</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.2004: </a:t>
                      </a:r>
                      <a:r>
                        <a:rPr lang="pt-BR" sz="1400" kern="1200" dirty="0" err="1" smtClean="0"/>
                        <a:t>Minfaz</a:t>
                      </a:r>
                      <a:r>
                        <a:rPr lang="pt-BR" sz="1400" kern="1200" dirty="0" smtClean="0"/>
                        <a:t> - Reformas micro e crescimento econômico de longo prazo.</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.2008: </a:t>
                      </a:r>
                      <a:r>
                        <a:rPr lang="pt-BR" sz="1400" kern="1200" dirty="0" err="1" smtClean="0"/>
                        <a:t>Minfaz</a:t>
                      </a:r>
                      <a:r>
                        <a:rPr lang="pt-BR" sz="1400" kern="1200" dirty="0" smtClean="0"/>
                        <a:t> - A inflexão do governo Lula: política econômica, crescimento e distribuição de renda</a:t>
                      </a:r>
                      <a:endParaRPr lang="pt-BR" sz="1400" kern="1200" dirty="0" smtClean="0">
                        <a:solidFill>
                          <a:schemeClr val="dk1"/>
                        </a:solidFill>
                        <a:latin typeface="+mn-lt"/>
                        <a:ea typeface="+mn-ea"/>
                        <a:cs typeface="+mn-cs"/>
                      </a:endParaRPr>
                    </a:p>
                  </a:txBody>
                  <a:tcPr marL="99060" marR="99060"/>
                </a:tc>
              </a:tr>
              <a:tr h="1425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t>POLÍTICAS DE DESENVOLVIMENTO TECNOLÓGICO E PRODUTIVO, INFRAESTRUTURA, TERRITÓRIO E LOGÍSTICA</a:t>
                      </a:r>
                      <a:endParaRPr lang="pt-BR" sz="1200" b="1" kern="1200" dirty="0" smtClean="0">
                        <a:solidFill>
                          <a:schemeClr val="dk1"/>
                        </a:solidFill>
                        <a:latin typeface="+mn-lt"/>
                        <a:ea typeface="+mn-ea"/>
                        <a:cs typeface="+mn-cs"/>
                      </a:endParaRPr>
                    </a:p>
                  </a:txBody>
                  <a:tcPr marL="99060" marR="99060"/>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.2003: MDIC -Política Industrial, Tecnológica e de Comércio Exterior (PITCE).</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.2007: </a:t>
                      </a:r>
                      <a:r>
                        <a:rPr lang="pt-BR" sz="1400" kern="1200" dirty="0" err="1" smtClean="0"/>
                        <a:t>Presi</a:t>
                      </a:r>
                      <a:r>
                        <a:rPr lang="pt-BR" sz="1400" kern="1200" dirty="0" smtClean="0"/>
                        <a:t>/</a:t>
                      </a:r>
                      <a:r>
                        <a:rPr lang="pt-BR" sz="1400" kern="1200" dirty="0" err="1" smtClean="0"/>
                        <a:t>Br</a:t>
                      </a:r>
                      <a:r>
                        <a:rPr lang="pt-BR" sz="1400" kern="1200" dirty="0" smtClean="0"/>
                        <a:t> - Programa de Aceleração do Crescimento (PAC-1).</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.2007: Min. Integração Nac. - Política Nacional de Desenvolvimento Regional (PNDR).</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.2010: </a:t>
                      </a:r>
                      <a:r>
                        <a:rPr lang="pt-BR" sz="1400" kern="1200" dirty="0" err="1" smtClean="0"/>
                        <a:t>Presi</a:t>
                      </a:r>
                      <a:r>
                        <a:rPr lang="pt-BR" sz="1400" kern="1200" dirty="0" smtClean="0"/>
                        <a:t>/</a:t>
                      </a:r>
                      <a:r>
                        <a:rPr lang="pt-BR" sz="1400" kern="1200" dirty="0" err="1" smtClean="0"/>
                        <a:t>Br</a:t>
                      </a:r>
                      <a:r>
                        <a:rPr lang="pt-BR" sz="1400" kern="1200" dirty="0" smtClean="0"/>
                        <a:t> - Programa de Aceleração do Crescimento (PAC-2).</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.2011: PDP – Brasil Maior:</a:t>
                      </a:r>
                      <a:r>
                        <a:rPr lang="pt-BR" sz="1400" kern="1200" baseline="0" dirty="0" smtClean="0"/>
                        <a:t> Política industrial e de desenvolvimento produtivo.</a:t>
                      </a:r>
                      <a:endParaRPr lang="pt-BR" sz="1400" kern="1200" dirty="0" smtClean="0">
                        <a:solidFill>
                          <a:schemeClr val="dk1"/>
                        </a:solidFill>
                        <a:latin typeface="+mn-lt"/>
                        <a:ea typeface="+mn-ea"/>
                        <a:cs typeface="+mn-cs"/>
                      </a:endParaRPr>
                    </a:p>
                  </a:txBody>
                  <a:tcPr marL="99060" marR="99060"/>
                </a:tc>
              </a:tr>
              <a:tr h="1451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t>POLÍTICAS DE DEFESA NACIONAL, ENERGIA E MEIO-AMBIENTE</a:t>
                      </a:r>
                    </a:p>
                    <a:p>
                      <a:pPr marL="0" algn="l" defTabSz="914400" rtl="0" eaLnBrk="1" latinLnBrk="0" hangingPunct="1"/>
                      <a:endParaRPr lang="pt-BR" sz="1200" b="1" kern="1200" dirty="0" smtClean="0">
                        <a:solidFill>
                          <a:schemeClr val="dk1"/>
                        </a:solidFill>
                        <a:latin typeface="+mn-lt"/>
                        <a:ea typeface="+mn-ea"/>
                        <a:cs typeface="+mn-cs"/>
                      </a:endParaRPr>
                    </a:p>
                  </a:txBody>
                  <a:tcPr marL="99060" marR="99060"/>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.2004: PRESI/BR - Brasil em 3 Tempos (2007, 2015 e 2022) – biocombustíveis e mudanças climáticas.</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.2008: </a:t>
                      </a:r>
                      <a:r>
                        <a:rPr lang="pt-BR" sz="1400" kern="1200" dirty="0" err="1" smtClean="0"/>
                        <a:t>MinDef</a:t>
                      </a:r>
                      <a:r>
                        <a:rPr lang="pt-BR" sz="1400" kern="1200" dirty="0" smtClean="0"/>
                        <a:t> - Estratégia Nacional de Defesa (END).</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.2009: EPE/MME - Plano Decenal de Expansão de Energia (PNEE 2008 / 2017).</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.2010: MME - Plano Nacional de Mineração 2030.</a:t>
                      </a:r>
                      <a:endParaRPr lang="pt-BR" sz="1400" kern="1200" dirty="0" smtClean="0">
                        <a:solidFill>
                          <a:schemeClr val="dk1"/>
                        </a:solidFill>
                        <a:latin typeface="+mn-lt"/>
                        <a:ea typeface="+mn-ea"/>
                        <a:cs typeface="+mn-cs"/>
                      </a:endParaRPr>
                    </a:p>
                  </a:txBody>
                  <a:tcPr marL="99060" marR="99060"/>
                </a:tc>
              </a:tr>
              <a:tr h="85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t>POLÍTICAS DE DESENVOLVIMENTO HABITACIONAL</a:t>
                      </a:r>
                    </a:p>
                    <a:p>
                      <a:endParaRPr lang="pt-BR" sz="1200" b="1" dirty="0"/>
                    </a:p>
                  </a:txBody>
                  <a:tcPr marL="99060" marR="99060"/>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.2004: </a:t>
                      </a:r>
                      <a:r>
                        <a:rPr lang="pt-BR" sz="1400" kern="1200" dirty="0" err="1" smtClean="0"/>
                        <a:t>MinCid</a:t>
                      </a:r>
                      <a:r>
                        <a:rPr lang="pt-BR" sz="1400" kern="1200" dirty="0" smtClean="0"/>
                        <a:t> - Política Nacional de Desenvolvimento Urbano e Política Nacional de Habitação (PNDU/PNH).</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.2009: </a:t>
                      </a:r>
                      <a:r>
                        <a:rPr lang="pt-BR" sz="1400" kern="1200" dirty="0" err="1" smtClean="0"/>
                        <a:t>MinCid</a:t>
                      </a:r>
                      <a:r>
                        <a:rPr lang="pt-BR" sz="1400" kern="1200" dirty="0" smtClean="0"/>
                        <a:t> - Programa Minha Casa, Minha Vida (PAC-2 / MCMV).</a:t>
                      </a:r>
                      <a:endParaRPr lang="pt-BR" sz="1400" kern="1200" dirty="0" smtClean="0">
                        <a:solidFill>
                          <a:schemeClr val="dk1"/>
                        </a:solidFill>
                        <a:latin typeface="+mn-lt"/>
                        <a:ea typeface="+mn-ea"/>
                        <a:cs typeface="+mn-cs"/>
                      </a:endParaRPr>
                    </a:p>
                  </a:txBody>
                  <a:tcPr marL="99060" marR="99060"/>
                </a:tc>
              </a:tr>
              <a:tr h="1307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t>POLÍTICAS DE DESENVOLVIMENTO SOCIAL</a:t>
                      </a:r>
                    </a:p>
                    <a:p>
                      <a:pPr marL="0" algn="l" defTabSz="914400" rtl="0" eaLnBrk="1" latinLnBrk="0" hangingPunct="1"/>
                      <a:endParaRPr lang="pt-BR" sz="1200" b="1" kern="1200" dirty="0" smtClean="0">
                        <a:solidFill>
                          <a:schemeClr val="dk1"/>
                        </a:solidFill>
                        <a:latin typeface="+mn-lt"/>
                        <a:ea typeface="+mn-ea"/>
                        <a:cs typeface="+mn-cs"/>
                      </a:endParaRPr>
                    </a:p>
                  </a:txBody>
                  <a:tcPr marL="99060" marR="99060"/>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.2003: MDS - Programa Fome Zero e Programa Bolsa-Família (PBF).</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.2007: MEC - Programa de Desenvolvimento da Educação (PDE).</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.2008: </a:t>
                      </a:r>
                      <a:r>
                        <a:rPr lang="pt-BR" sz="1400" kern="1200" dirty="0" err="1" smtClean="0"/>
                        <a:t>Presi</a:t>
                      </a:r>
                      <a:r>
                        <a:rPr lang="pt-BR" sz="1400" kern="1200" dirty="0" smtClean="0"/>
                        <a:t>/BR - Agenda Social.</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.2010: PNDH-3</a:t>
                      </a:r>
                    </a:p>
                    <a:p>
                      <a:pPr marL="0" marR="0" lvl="0" indent="0" algn="l" defTabSz="914400" rtl="0" eaLnBrk="1" fontAlgn="base" latinLnBrk="0" hangingPunct="1">
                        <a:lnSpc>
                          <a:spcPct val="100000"/>
                        </a:lnSpc>
                        <a:spcBef>
                          <a:spcPct val="20000"/>
                        </a:spcBef>
                        <a:spcAft>
                          <a:spcPct val="0"/>
                        </a:spcAft>
                        <a:buClrTx/>
                        <a:buSzTx/>
                        <a:buFontTx/>
                        <a:buNone/>
                        <a:tabLst/>
                      </a:pPr>
                      <a:r>
                        <a:rPr lang="pt-BR" sz="1400" kern="1200" dirty="0" smtClean="0"/>
                        <a:t>.2011: PBF</a:t>
                      </a:r>
                      <a:r>
                        <a:rPr lang="pt-BR" sz="1400" kern="1200" baseline="0" dirty="0" smtClean="0"/>
                        <a:t> – Brasil sem Miséria: combate à fome e à pobreza.</a:t>
                      </a:r>
                      <a:endParaRPr lang="pt-BR" sz="1400" kern="1200" dirty="0" smtClean="0">
                        <a:solidFill>
                          <a:schemeClr val="dk1"/>
                        </a:solidFill>
                        <a:latin typeface="+mn-lt"/>
                        <a:ea typeface="+mn-ea"/>
                        <a:cs typeface="+mn-cs"/>
                      </a:endParaRPr>
                    </a:p>
                  </a:txBody>
                  <a:tcPr marL="99060" marR="9906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flipV="1">
            <a:off x="0" y="6064251"/>
            <a:ext cx="9906000" cy="36513"/>
          </a:xfrm>
          <a:prstGeom prst="rect">
            <a:avLst/>
          </a:prstGeom>
          <a:gradFill rotWithShape="0">
            <a:gsLst>
              <a:gs pos="0">
                <a:srgbClr val="DB0000"/>
              </a:gs>
              <a:gs pos="50000">
                <a:srgbClr val="FF0000"/>
              </a:gs>
              <a:gs pos="100000">
                <a:srgbClr val="DB0000"/>
              </a:gs>
            </a:gsLst>
            <a:lin ang="0"/>
          </a:gradFill>
          <a:ln w="9525">
            <a:noFill/>
            <a:round/>
            <a:headEnd/>
            <a:tailEnd/>
          </a:ln>
        </p:spPr>
        <p:txBody>
          <a:bodyPr lIns="46890" tIns="46890" rIns="46890" bIns="46890" anchor="ctr"/>
          <a:lstStyle/>
          <a:p>
            <a:endParaRPr lang="ru-RU"/>
          </a:p>
        </p:txBody>
      </p:sp>
      <p:grpSp>
        <p:nvGrpSpPr>
          <p:cNvPr id="2" name="Group 3"/>
          <p:cNvGrpSpPr>
            <a:grpSpLocks/>
          </p:cNvGrpSpPr>
          <p:nvPr/>
        </p:nvGrpSpPr>
        <p:grpSpPr bwMode="auto">
          <a:xfrm>
            <a:off x="3047471" y="6129338"/>
            <a:ext cx="3809339" cy="501650"/>
            <a:chOff x="0" y="0"/>
            <a:chExt cx="394" cy="57"/>
          </a:xfrm>
        </p:grpSpPr>
        <p:pic>
          <p:nvPicPr>
            <p:cNvPr id="8215" name="Picture 4" descr="image.jpg"/>
            <p:cNvPicPr>
              <a:picLocks noChangeAspect="1"/>
            </p:cNvPicPr>
            <p:nvPr/>
          </p:nvPicPr>
          <p:blipFill>
            <a:blip r:embed="rId3" cstate="print"/>
            <a:srcRect/>
            <a:stretch>
              <a:fillRect/>
            </a:stretch>
          </p:blipFill>
          <p:spPr bwMode="auto">
            <a:xfrm>
              <a:off x="0" y="1"/>
              <a:ext cx="87" cy="40"/>
            </a:xfrm>
            <a:prstGeom prst="rect">
              <a:avLst/>
            </a:prstGeom>
            <a:noFill/>
            <a:ln w="12700">
              <a:noFill/>
              <a:miter lim="0"/>
              <a:headEnd/>
              <a:tailEnd/>
            </a:ln>
          </p:spPr>
        </p:pic>
        <p:sp>
          <p:nvSpPr>
            <p:cNvPr id="8216" name="Rectangle 5"/>
            <p:cNvSpPr>
              <a:spLocks/>
            </p:cNvSpPr>
            <p:nvPr/>
          </p:nvSpPr>
          <p:spPr bwMode="auto">
            <a:xfrm>
              <a:off x="91" y="7"/>
              <a:ext cx="140" cy="50"/>
            </a:xfrm>
            <a:prstGeom prst="rect">
              <a:avLst/>
            </a:prstGeom>
            <a:noFill/>
            <a:ln w="12700">
              <a:noFill/>
              <a:miter lim="0"/>
              <a:headEnd/>
              <a:tailEnd/>
            </a:ln>
          </p:spPr>
          <p:txBody>
            <a:bodyPr lIns="116709" tIns="66691" rIns="116709" bIns="66691"/>
            <a:lstStyle/>
            <a:p>
              <a:pPr algn="r" defTabSz="842963"/>
              <a:r>
                <a:rPr lang="pt-BR" sz="1000">
                  <a:latin typeface="ヒラギノ角ゴ ProN W6"/>
                  <a:ea typeface="ヒラギノ角ゴ ProN W6"/>
                  <a:cs typeface="ヒラギノ角ゴ ProN W6"/>
                  <a:sym typeface="ヒラギノ角ゴ ProN W6"/>
                </a:rPr>
                <a:t>Ministério</a:t>
              </a:r>
            </a:p>
            <a:p>
              <a:pPr algn="r" defTabSz="842963"/>
              <a:r>
                <a:rPr lang="pt-BR" sz="1000">
                  <a:latin typeface="ヒラギノ角ゴ ProN W6"/>
                  <a:ea typeface="ヒラギノ角ゴ ProN W6"/>
                  <a:cs typeface="ヒラギノ角ゴ ProN W6"/>
                  <a:sym typeface="ヒラギノ角ゴ ProN W6"/>
                </a:rPr>
                <a:t>do Planejamento</a:t>
              </a:r>
              <a:endParaRPr lang="pt-BR"/>
            </a:p>
          </p:txBody>
        </p:sp>
        <p:pic>
          <p:nvPicPr>
            <p:cNvPr id="8217" name="Picture 6" descr="image.png"/>
            <p:cNvPicPr>
              <a:picLocks noChangeAspect="1"/>
            </p:cNvPicPr>
            <p:nvPr/>
          </p:nvPicPr>
          <p:blipFill>
            <a:blip r:embed="rId4" cstate="print"/>
            <a:srcRect t="21094" b="19452"/>
            <a:stretch>
              <a:fillRect/>
            </a:stretch>
          </p:blipFill>
          <p:spPr bwMode="auto">
            <a:xfrm>
              <a:off x="244" y="-1"/>
              <a:ext cx="150" cy="47"/>
            </a:xfrm>
            <a:prstGeom prst="rect">
              <a:avLst/>
            </a:prstGeom>
            <a:noFill/>
            <a:ln w="12700">
              <a:noFill/>
              <a:miter lim="0"/>
              <a:headEnd/>
              <a:tailEnd/>
            </a:ln>
          </p:spPr>
        </p:pic>
      </p:grpSp>
      <p:sp>
        <p:nvSpPr>
          <p:cNvPr id="8196" name="Rectangle 7"/>
          <p:cNvSpPr>
            <a:spLocks noGrp="1" noChangeArrowheads="1"/>
          </p:cNvSpPr>
          <p:nvPr>
            <p:ph type="title"/>
          </p:nvPr>
        </p:nvSpPr>
        <p:spPr>
          <a:xfrm>
            <a:off x="416496" y="188640"/>
            <a:ext cx="9120056" cy="725487"/>
          </a:xfrm>
        </p:spPr>
        <p:txBody>
          <a:bodyPr/>
          <a:lstStyle/>
          <a:p>
            <a:pPr algn="ctr" defTabSz="842963" eaLnBrk="1">
              <a:lnSpc>
                <a:spcPct val="90000"/>
              </a:lnSpc>
            </a:pPr>
            <a:r>
              <a:rPr lang="pt-BR" sz="2500" b="1" dirty="0" smtClean="0">
                <a:solidFill>
                  <a:schemeClr val="tx1"/>
                </a:solidFill>
                <a:latin typeface="Helvetica" pitchFamily="34" charset="0"/>
                <a:cs typeface="Helvetica" pitchFamily="34" charset="0"/>
                <a:sym typeface="Helvetica" pitchFamily="34" charset="0"/>
              </a:rPr>
              <a:t>Trajetória das Estratégias dos </a:t>
            </a:r>
            <a:r>
              <a:rPr lang="pt-BR" sz="2500" b="1" dirty="0" err="1" smtClean="0">
                <a:solidFill>
                  <a:schemeClr val="tx1"/>
                </a:solidFill>
                <a:latin typeface="Helvetica" pitchFamily="34" charset="0"/>
                <a:cs typeface="Helvetica" pitchFamily="34" charset="0"/>
                <a:sym typeface="Helvetica" pitchFamily="34" charset="0"/>
              </a:rPr>
              <a:t>PPAs</a:t>
            </a:r>
            <a:r>
              <a:rPr lang="pt-BR" sz="2500" b="1" dirty="0" smtClean="0">
                <a:solidFill>
                  <a:schemeClr val="tx1"/>
                </a:solidFill>
                <a:latin typeface="Helvetica" pitchFamily="34" charset="0"/>
                <a:cs typeface="Helvetica" pitchFamily="34" charset="0"/>
                <a:sym typeface="Helvetica" pitchFamily="34" charset="0"/>
              </a:rPr>
              <a:t> 2004-2015</a:t>
            </a:r>
            <a:endParaRPr lang="pt-BR" dirty="0" smtClean="0">
              <a:solidFill>
                <a:schemeClr val="tx1"/>
              </a:solidFill>
            </a:endParaRPr>
          </a:p>
        </p:txBody>
      </p:sp>
      <p:sp>
        <p:nvSpPr>
          <p:cNvPr id="8197" name="Rectangle 8"/>
          <p:cNvSpPr>
            <a:spLocks noGrp="1" noChangeArrowheads="1"/>
          </p:cNvSpPr>
          <p:nvPr>
            <p:ph type="body" idx="1"/>
          </p:nvPr>
        </p:nvSpPr>
        <p:spPr>
          <a:xfrm>
            <a:off x="2221971" y="1900238"/>
            <a:ext cx="7334912" cy="4176712"/>
          </a:xfrm>
        </p:spPr>
        <p:txBody>
          <a:bodyPr/>
          <a:lstStyle/>
          <a:p>
            <a:pPr marL="0" indent="0" algn="just" defTabSz="412750" eaLnBrk="1">
              <a:spcBef>
                <a:spcPts val="350"/>
              </a:spcBef>
              <a:buSzTx/>
            </a:pPr>
            <a:endParaRPr lang="pt-BR" sz="1100" smtClean="0">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100" smtClean="0">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100" smtClean="0">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100" smtClean="0">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100" smtClean="0">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100" smtClean="0">
              <a:latin typeface="ヒラギノ角ゴ ProN W6"/>
              <a:ea typeface="ヒラギノ角ゴ ProN W6"/>
              <a:cs typeface="ヒラギノ角ゴ ProN W6"/>
              <a:sym typeface="ヒラギノ角ゴ ProN W6"/>
            </a:endParaRPr>
          </a:p>
          <a:p>
            <a:pPr marL="0" indent="0" algn="just" defTabSz="412750" eaLnBrk="1">
              <a:spcBef>
                <a:spcPts val="350"/>
              </a:spcBef>
              <a:buSzTx/>
            </a:pPr>
            <a:r>
              <a:rPr lang="pt-BR" sz="1100" smtClean="0">
                <a:latin typeface="ヒラギノ角ゴ ProN W6"/>
                <a:ea typeface="ヒラギノ角ゴ ProN W6"/>
                <a:cs typeface="ヒラギノ角ゴ ProN W6"/>
                <a:sym typeface="ヒラギノ角ゴ ProN W6"/>
              </a:rPr>
              <a:t>	</a:t>
            </a:r>
          </a:p>
          <a:p>
            <a:pPr marL="0" indent="0" algn="just" defTabSz="412750" eaLnBrk="1">
              <a:spcBef>
                <a:spcPts val="350"/>
              </a:spcBef>
              <a:buSzTx/>
            </a:pPr>
            <a:r>
              <a:rPr lang="pt-BR" sz="1100" smtClean="0">
                <a:latin typeface="ヒラギノ角ゴ ProN W6"/>
                <a:ea typeface="ヒラギノ角ゴ ProN W6"/>
                <a:cs typeface="ヒラギノ角ゴ ProN W6"/>
                <a:sym typeface="ヒラギノ角ゴ ProN W6"/>
              </a:rPr>
              <a:t>	</a:t>
            </a:r>
          </a:p>
          <a:p>
            <a:pPr marL="160338" lvl="1" indent="0" algn="ctr" defTabSz="412750" eaLnBrk="1">
              <a:spcBef>
                <a:spcPts val="350"/>
              </a:spcBef>
              <a:buSzTx/>
            </a:pPr>
            <a:r>
              <a:rPr lang="pt-BR" sz="1100" smtClean="0">
                <a:latin typeface="ヒラギノ角ゴ ProN W6"/>
                <a:ea typeface="ヒラギノ角ゴ ProN W6"/>
                <a:cs typeface="ヒラギノ角ゴ ProN W6"/>
                <a:sym typeface="ヒラギノ角ゴ ProN W6"/>
              </a:rPr>
              <a:t/>
            </a:r>
            <a:br>
              <a:rPr lang="pt-BR" sz="1100" smtClean="0">
                <a:latin typeface="ヒラギノ角ゴ ProN W6"/>
                <a:ea typeface="ヒラギノ角ゴ ProN W6"/>
                <a:cs typeface="ヒラギノ角ゴ ProN W6"/>
                <a:sym typeface="ヒラギノ角ゴ ProN W6"/>
              </a:rPr>
            </a:br>
            <a:r>
              <a:rPr lang="pt-BR" sz="1100" smtClean="0">
                <a:latin typeface="ヒラギノ角ゴ ProN W6"/>
                <a:ea typeface="ヒラギノ角ゴ ProN W6"/>
                <a:cs typeface="ヒラギノ角ゴ ProN W6"/>
                <a:sym typeface="ヒラギノ角ゴ ProN W6"/>
              </a:rPr>
              <a:t/>
            </a:r>
            <a:br>
              <a:rPr lang="pt-BR" sz="1100" smtClean="0">
                <a:latin typeface="ヒラギノ角ゴ ProN W6"/>
                <a:ea typeface="ヒラギノ角ゴ ProN W6"/>
                <a:cs typeface="ヒラギノ角ゴ ProN W6"/>
                <a:sym typeface="ヒラギノ角ゴ ProN W6"/>
              </a:rPr>
            </a:br>
            <a:endParaRPr lang="pt-BR" sz="1100" smtClean="0">
              <a:solidFill>
                <a:srgbClr val="003366"/>
              </a:solidFill>
              <a:latin typeface="ヒラギノ角ゴ ProN W6"/>
              <a:ea typeface="ヒラギノ角ゴ ProN W6"/>
              <a:cs typeface="ヒラギノ角ゴ ProN W6"/>
              <a:sym typeface="ヒラギノ角ゴ ProN W6"/>
            </a:endParaRPr>
          </a:p>
          <a:p>
            <a:pPr marL="160338" lvl="1" indent="0" algn="just" defTabSz="412750" eaLnBrk="1">
              <a:spcBef>
                <a:spcPts val="350"/>
              </a:spcBef>
              <a:buSzTx/>
            </a:pPr>
            <a:endParaRPr lang="pt-BR" sz="1100" smtClean="0">
              <a:solidFill>
                <a:srgbClr val="003366"/>
              </a:solidFill>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500" smtClean="0">
              <a:solidFill>
                <a:srgbClr val="003366"/>
              </a:solidFill>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500" smtClean="0">
              <a:solidFill>
                <a:srgbClr val="003366"/>
              </a:solidFill>
              <a:latin typeface="ヒラギノ角ゴ ProN W6"/>
              <a:ea typeface="ヒラギノ角ゴ ProN W6"/>
              <a:cs typeface="ヒラギノ角ゴ ProN W6"/>
              <a:sym typeface="ヒラギノ角ゴ ProN W6"/>
            </a:endParaRPr>
          </a:p>
          <a:p>
            <a:pPr marL="0" indent="0" algn="just" defTabSz="412750" eaLnBrk="1">
              <a:spcBef>
                <a:spcPts val="350"/>
              </a:spcBef>
              <a:buSzTx/>
            </a:pPr>
            <a:endParaRPr lang="pt-BR" sz="1500" smtClean="0">
              <a:solidFill>
                <a:srgbClr val="003366"/>
              </a:solidFill>
              <a:latin typeface="ヒラギノ角ゴ ProN W6"/>
              <a:ea typeface="ヒラギノ角ゴ ProN W6"/>
              <a:cs typeface="ヒラギノ角ゴ ProN W6"/>
              <a:sym typeface="ヒラギノ角ゴ ProN W6"/>
            </a:endParaRPr>
          </a:p>
        </p:txBody>
      </p:sp>
      <p:grpSp>
        <p:nvGrpSpPr>
          <p:cNvPr id="3" name="Group 9"/>
          <p:cNvGrpSpPr>
            <a:grpSpLocks/>
          </p:cNvGrpSpPr>
          <p:nvPr/>
        </p:nvGrpSpPr>
        <p:grpSpPr bwMode="auto">
          <a:xfrm>
            <a:off x="63634" y="1530351"/>
            <a:ext cx="3257285" cy="4430713"/>
            <a:chOff x="0" y="0"/>
            <a:chExt cx="337" cy="497"/>
          </a:xfrm>
        </p:grpSpPr>
        <p:sp>
          <p:nvSpPr>
            <p:cNvPr id="8211" name="Rectangle 10"/>
            <p:cNvSpPr>
              <a:spLocks/>
            </p:cNvSpPr>
            <p:nvPr/>
          </p:nvSpPr>
          <p:spPr bwMode="auto">
            <a:xfrm>
              <a:off x="0" y="13"/>
              <a:ext cx="337" cy="470"/>
            </a:xfrm>
            <a:prstGeom prst="rect">
              <a:avLst/>
            </a:prstGeom>
            <a:solidFill>
              <a:srgbClr val="72A376"/>
            </a:solidFill>
            <a:ln w="33345">
              <a:solidFill>
                <a:srgbClr val="FFFFFF"/>
              </a:solidFill>
              <a:round/>
              <a:headEnd/>
              <a:tailEnd/>
            </a:ln>
          </p:spPr>
          <p:txBody>
            <a:bodyPr lIns="66691" tIns="66691" rIns="66691" bIns="66691" anchor="ctr"/>
            <a:lstStyle/>
            <a:p>
              <a:endParaRPr lang="ru-RU"/>
            </a:p>
          </p:txBody>
        </p:sp>
        <p:grpSp>
          <p:nvGrpSpPr>
            <p:cNvPr id="4" name="Group 11"/>
            <p:cNvGrpSpPr>
              <a:grpSpLocks/>
            </p:cNvGrpSpPr>
            <p:nvPr/>
          </p:nvGrpSpPr>
          <p:grpSpPr bwMode="auto">
            <a:xfrm>
              <a:off x="0" y="0"/>
              <a:ext cx="337" cy="497"/>
              <a:chOff x="0" y="0"/>
              <a:chExt cx="337" cy="497"/>
            </a:xfrm>
          </p:grpSpPr>
          <p:sp>
            <p:nvSpPr>
              <p:cNvPr id="8213" name="Rectangle 12"/>
              <p:cNvSpPr>
                <a:spLocks/>
              </p:cNvSpPr>
              <p:nvPr/>
            </p:nvSpPr>
            <p:spPr bwMode="auto">
              <a:xfrm>
                <a:off x="0" y="13"/>
                <a:ext cx="337" cy="470"/>
              </a:xfrm>
              <a:prstGeom prst="rect">
                <a:avLst/>
              </a:prstGeom>
              <a:solidFill>
                <a:srgbClr val="375439"/>
              </a:solidFill>
              <a:ln w="9525">
                <a:noFill/>
                <a:round/>
                <a:headEnd/>
                <a:tailEnd/>
              </a:ln>
            </p:spPr>
            <p:txBody>
              <a:bodyPr lIns="66691" tIns="66691" rIns="66691" bIns="66691" anchor="ctr"/>
              <a:lstStyle/>
              <a:p>
                <a:endParaRPr lang="ru-RU"/>
              </a:p>
            </p:txBody>
          </p:sp>
          <p:sp>
            <p:nvSpPr>
              <p:cNvPr id="8214" name="Rectangle 13"/>
              <p:cNvSpPr>
                <a:spLocks/>
              </p:cNvSpPr>
              <p:nvPr/>
            </p:nvSpPr>
            <p:spPr bwMode="auto">
              <a:xfrm>
                <a:off x="0" y="0"/>
                <a:ext cx="337" cy="497"/>
              </a:xfrm>
              <a:prstGeom prst="rect">
                <a:avLst/>
              </a:prstGeom>
              <a:noFill/>
              <a:ln w="12700">
                <a:noFill/>
                <a:miter lim="0"/>
                <a:headEnd/>
                <a:tailEnd/>
              </a:ln>
            </p:spPr>
            <p:txBody>
              <a:bodyPr lIns="100036" tIns="100036" rIns="100036" bIns="100036" anchor="ctr"/>
              <a:lstStyle/>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Inclusão social;</a:t>
                </a: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Desconcentração de renda (valorização do salário mínimo);</a:t>
                </a: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Fortalecimento mercado interno;</a:t>
                </a: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Redução vulnerabilidade externa;</a:t>
                </a: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Fortalecimento da democracia e da cidadania;</a:t>
                </a: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Investimento em infraestrutura .</a:t>
                </a:r>
              </a:p>
            </p:txBody>
          </p:sp>
        </p:grpSp>
      </p:grpSp>
      <p:grpSp>
        <p:nvGrpSpPr>
          <p:cNvPr id="5" name="Group 14"/>
          <p:cNvGrpSpPr>
            <a:grpSpLocks/>
          </p:cNvGrpSpPr>
          <p:nvPr/>
        </p:nvGrpSpPr>
        <p:grpSpPr bwMode="auto">
          <a:xfrm>
            <a:off x="3320919" y="604839"/>
            <a:ext cx="3264165" cy="6283325"/>
            <a:chOff x="0" y="0"/>
            <a:chExt cx="338" cy="704"/>
          </a:xfrm>
        </p:grpSpPr>
        <p:sp>
          <p:nvSpPr>
            <p:cNvPr id="8207" name="Rectangle 15"/>
            <p:cNvSpPr>
              <a:spLocks/>
            </p:cNvSpPr>
            <p:nvPr/>
          </p:nvSpPr>
          <p:spPr bwMode="auto">
            <a:xfrm>
              <a:off x="0" y="117"/>
              <a:ext cx="338" cy="470"/>
            </a:xfrm>
            <a:prstGeom prst="rect">
              <a:avLst/>
            </a:prstGeom>
            <a:solidFill>
              <a:srgbClr val="72A376"/>
            </a:solidFill>
            <a:ln w="33345">
              <a:solidFill>
                <a:srgbClr val="FFFFFF"/>
              </a:solidFill>
              <a:round/>
              <a:headEnd/>
              <a:tailEnd/>
            </a:ln>
          </p:spPr>
          <p:txBody>
            <a:bodyPr lIns="0" tIns="0" rIns="0" bIns="0" anchor="ctr"/>
            <a:lstStyle/>
            <a:p>
              <a:endParaRPr lang="ru-RU"/>
            </a:p>
          </p:txBody>
        </p:sp>
        <p:grpSp>
          <p:nvGrpSpPr>
            <p:cNvPr id="6" name="Group 16"/>
            <p:cNvGrpSpPr>
              <a:grpSpLocks/>
            </p:cNvGrpSpPr>
            <p:nvPr/>
          </p:nvGrpSpPr>
          <p:grpSpPr bwMode="auto">
            <a:xfrm>
              <a:off x="0" y="0"/>
              <a:ext cx="338" cy="704"/>
              <a:chOff x="0" y="0"/>
              <a:chExt cx="338" cy="704"/>
            </a:xfrm>
          </p:grpSpPr>
          <p:sp>
            <p:nvSpPr>
              <p:cNvPr id="8209" name="Rectangle 17"/>
              <p:cNvSpPr>
                <a:spLocks/>
              </p:cNvSpPr>
              <p:nvPr/>
            </p:nvSpPr>
            <p:spPr bwMode="auto">
              <a:xfrm>
                <a:off x="0" y="117"/>
                <a:ext cx="338" cy="470"/>
              </a:xfrm>
              <a:prstGeom prst="rect">
                <a:avLst/>
              </a:prstGeom>
              <a:solidFill>
                <a:srgbClr val="375439"/>
              </a:solidFill>
              <a:ln w="9525">
                <a:noFill/>
                <a:round/>
                <a:headEnd/>
                <a:tailEnd/>
              </a:ln>
            </p:spPr>
            <p:txBody>
              <a:bodyPr lIns="66691" tIns="66691" rIns="66691" bIns="66691" anchor="ctr"/>
              <a:lstStyle/>
              <a:p>
                <a:endParaRPr lang="ru-RU"/>
              </a:p>
            </p:txBody>
          </p:sp>
          <p:sp>
            <p:nvSpPr>
              <p:cNvPr id="8210" name="Rectangle 18"/>
              <p:cNvSpPr>
                <a:spLocks/>
              </p:cNvSpPr>
              <p:nvPr/>
            </p:nvSpPr>
            <p:spPr bwMode="auto">
              <a:xfrm>
                <a:off x="0" y="0"/>
                <a:ext cx="338" cy="704"/>
              </a:xfrm>
              <a:prstGeom prst="rect">
                <a:avLst/>
              </a:prstGeom>
              <a:noFill/>
              <a:ln w="12700">
                <a:noFill/>
                <a:miter lim="0"/>
                <a:headEnd/>
                <a:tailEnd/>
              </a:ln>
            </p:spPr>
            <p:txBody>
              <a:bodyPr lIns="100036" tIns="100036" rIns="100036" bIns="100036" anchor="ctr"/>
              <a:lstStyle/>
              <a:p>
                <a:pPr defTabSz="819150">
                  <a:lnSpc>
                    <a:spcPct val="90000"/>
                  </a:lnSpc>
                  <a:spcBef>
                    <a:spcPts val="488"/>
                  </a:spcBef>
                </a:pPr>
                <a:endParaRPr lang="pt-BR">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pPr>
                <a:endParaRPr lang="pt-BR">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pPr>
                <a:endParaRPr lang="pt-BR">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Manutenção e expansão dos investimentos em infraestrutura (PAC, MCMV);</a:t>
                </a:r>
              </a:p>
              <a:p>
                <a:pPr defTabSz="819150">
                  <a:lnSpc>
                    <a:spcPct val="90000"/>
                  </a:lnSpc>
                  <a:spcBef>
                    <a:spcPts val="488"/>
                  </a:spcBef>
                  <a:buFont typeface="Wingdings" pitchFamily="2" charset="2"/>
                  <a:buChar char="Ø"/>
                </a:pPr>
                <a:endParaRPr lang="pt-BR" sz="1600">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Garantia para a educação de qualidade (PDE);</a:t>
                </a:r>
              </a:p>
              <a:p>
                <a:pPr defTabSz="819150">
                  <a:lnSpc>
                    <a:spcPct val="90000"/>
                  </a:lnSpc>
                  <a:spcBef>
                    <a:spcPts val="488"/>
                  </a:spcBef>
                  <a:buFont typeface="Wingdings" pitchFamily="2" charset="2"/>
                  <a:buChar char="Ø"/>
                </a:pPr>
                <a:endParaRPr lang="pt-BR" sz="1600">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Agenda Social, ampliação do Programa Bolsa Família.</a:t>
                </a:r>
              </a:p>
              <a:p>
                <a:pPr defTabSz="819150">
                  <a:lnSpc>
                    <a:spcPct val="90000"/>
                  </a:lnSpc>
                  <a:spcBef>
                    <a:spcPts val="488"/>
                  </a:spcBef>
                </a:pPr>
                <a:endParaRPr lang="pt-BR">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pPr>
                <a:endParaRPr lang="pt-BR">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pPr>
                <a:endParaRPr lang="pt-BR">
                  <a:solidFill>
                    <a:srgbClr val="FFFFFF"/>
                  </a:solidFill>
                  <a:latin typeface="ヒラギノ角ゴ ProN W6"/>
                  <a:ea typeface="ヒラギノ角ゴ ProN W6"/>
                  <a:cs typeface="ヒラギノ角ゴ ProN W6"/>
                  <a:sym typeface="ヒラギノ角ゴ ProN W6"/>
                </a:endParaRPr>
              </a:p>
            </p:txBody>
          </p:sp>
        </p:grpSp>
      </p:grpSp>
      <p:grpSp>
        <p:nvGrpSpPr>
          <p:cNvPr id="7" name="Group 19"/>
          <p:cNvGrpSpPr>
            <a:grpSpLocks/>
          </p:cNvGrpSpPr>
          <p:nvPr/>
        </p:nvGrpSpPr>
        <p:grpSpPr bwMode="auto">
          <a:xfrm>
            <a:off x="6585084" y="1425575"/>
            <a:ext cx="3257285" cy="4641850"/>
            <a:chOff x="0" y="0"/>
            <a:chExt cx="337" cy="520"/>
          </a:xfrm>
        </p:grpSpPr>
        <p:sp>
          <p:nvSpPr>
            <p:cNvPr id="8205" name="Rectangle 20"/>
            <p:cNvSpPr>
              <a:spLocks/>
            </p:cNvSpPr>
            <p:nvPr/>
          </p:nvSpPr>
          <p:spPr bwMode="auto">
            <a:xfrm>
              <a:off x="0" y="25"/>
              <a:ext cx="337" cy="470"/>
            </a:xfrm>
            <a:prstGeom prst="rect">
              <a:avLst/>
            </a:prstGeom>
            <a:solidFill>
              <a:srgbClr val="375439"/>
            </a:solidFill>
            <a:ln w="33345">
              <a:solidFill>
                <a:srgbClr val="FFFFFF"/>
              </a:solidFill>
              <a:round/>
              <a:headEnd/>
              <a:tailEnd/>
            </a:ln>
          </p:spPr>
          <p:txBody>
            <a:bodyPr lIns="66691" tIns="66691" rIns="66691" bIns="66691" anchor="ctr"/>
            <a:lstStyle/>
            <a:p>
              <a:endParaRPr lang="ru-RU"/>
            </a:p>
          </p:txBody>
        </p:sp>
        <p:sp>
          <p:nvSpPr>
            <p:cNvPr id="8206" name="Rectangle 21"/>
            <p:cNvSpPr>
              <a:spLocks/>
            </p:cNvSpPr>
            <p:nvPr/>
          </p:nvSpPr>
          <p:spPr bwMode="auto">
            <a:xfrm>
              <a:off x="0" y="0"/>
              <a:ext cx="337" cy="520"/>
            </a:xfrm>
            <a:prstGeom prst="rect">
              <a:avLst/>
            </a:prstGeom>
            <a:noFill/>
            <a:ln w="12700">
              <a:noFill/>
              <a:miter lim="0"/>
              <a:headEnd/>
              <a:tailEnd/>
            </a:ln>
          </p:spPr>
          <p:txBody>
            <a:bodyPr lIns="100036" tIns="100036" rIns="100036" bIns="100036" anchor="ctr"/>
            <a:lstStyle/>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Projeto Nacional de Desenvolvimento:redução das desigualdades regional e entre o rural e o urbano;</a:t>
              </a:r>
            </a:p>
            <a:p>
              <a:pPr defTabSz="819150">
                <a:lnSpc>
                  <a:spcPct val="90000"/>
                </a:lnSpc>
                <a:spcBef>
                  <a:spcPts val="488"/>
                </a:spcBef>
                <a:buFont typeface="Wingdings" pitchFamily="2" charset="2"/>
                <a:buChar char="Ø"/>
              </a:pPr>
              <a:endParaRPr lang="pt-BR" sz="1600">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Transformação produtiva ambientalmente sustentável, com geração de empregos e distribuição de renda;</a:t>
              </a:r>
            </a:p>
            <a:p>
              <a:pPr defTabSz="819150">
                <a:lnSpc>
                  <a:spcPct val="90000"/>
                </a:lnSpc>
                <a:spcBef>
                  <a:spcPts val="488"/>
                </a:spcBef>
                <a:buFont typeface="Wingdings" pitchFamily="2" charset="2"/>
                <a:buChar char="Ø"/>
              </a:pPr>
              <a:endParaRPr lang="pt-BR" sz="1600">
                <a:solidFill>
                  <a:srgbClr val="FFFFFF"/>
                </a:solidFill>
                <a:latin typeface="ヒラギノ角ゴ ProN W6"/>
                <a:ea typeface="ヒラギノ角ゴ ProN W6"/>
                <a:cs typeface="ヒラギノ角ゴ ProN W6"/>
                <a:sym typeface="ヒラギノ角ゴ ProN W6"/>
              </a:endParaRPr>
            </a:p>
            <a:p>
              <a:pPr defTabSz="819150">
                <a:lnSpc>
                  <a:spcPct val="90000"/>
                </a:lnSpc>
                <a:spcBef>
                  <a:spcPts val="488"/>
                </a:spcBef>
                <a:buClr>
                  <a:srgbClr val="FFFFFF"/>
                </a:buClr>
                <a:buFont typeface="Wingdings" pitchFamily="2" charset="2"/>
                <a:buChar char="Ø"/>
              </a:pPr>
              <a:r>
                <a:rPr lang="pt-BR" sz="1600">
                  <a:solidFill>
                    <a:srgbClr val="FFFFFF"/>
                  </a:solidFill>
                  <a:latin typeface="ヒラギノ角ゴ ProN W6"/>
                  <a:ea typeface="ヒラギノ角ゴ ProN W6"/>
                  <a:cs typeface="ヒラギノ角ゴ ProN W6"/>
                  <a:sym typeface="ヒラギノ角ゴ ProN W6"/>
                </a:rPr>
                <a:t>Erradicação da pobreza extrema (BSM).</a:t>
              </a:r>
            </a:p>
          </p:txBody>
        </p:sp>
      </p:grpSp>
      <p:sp>
        <p:nvSpPr>
          <p:cNvPr id="8201" name="Rectangle 22"/>
          <p:cNvSpPr>
            <a:spLocks/>
          </p:cNvSpPr>
          <p:nvPr/>
        </p:nvSpPr>
        <p:spPr bwMode="auto">
          <a:xfrm>
            <a:off x="479823" y="1111250"/>
            <a:ext cx="2443823" cy="393700"/>
          </a:xfrm>
          <a:prstGeom prst="rect">
            <a:avLst/>
          </a:prstGeom>
          <a:noFill/>
          <a:ln w="12700">
            <a:noFill/>
            <a:miter lim="0"/>
            <a:headEnd/>
            <a:tailEnd/>
          </a:ln>
        </p:spPr>
        <p:txBody>
          <a:bodyPr lIns="82058" tIns="46890" rIns="82058" bIns="46890"/>
          <a:lstStyle/>
          <a:p>
            <a:pPr defTabSz="842963"/>
            <a:r>
              <a:rPr lang="pt-BR" sz="2400" b="1" dirty="0">
                <a:solidFill>
                  <a:schemeClr val="tx1"/>
                </a:solidFill>
                <a:latin typeface="ヒラギノ角ゴ ProN W6"/>
                <a:ea typeface="ヒラギノ角ゴ ProN W6"/>
                <a:cs typeface="ヒラギノ角ゴ ProN W6"/>
                <a:sym typeface="ヒラギノ角ゴ ProN W6"/>
              </a:rPr>
              <a:t>PPA 2004-2007</a:t>
            </a:r>
            <a:endParaRPr lang="pt-BR" sz="2400" b="1" dirty="0">
              <a:solidFill>
                <a:schemeClr val="tx1"/>
              </a:solidFill>
            </a:endParaRPr>
          </a:p>
        </p:txBody>
      </p:sp>
      <p:sp>
        <p:nvSpPr>
          <p:cNvPr id="8202" name="Rectangle 23"/>
          <p:cNvSpPr>
            <a:spLocks/>
          </p:cNvSpPr>
          <p:nvPr/>
        </p:nvSpPr>
        <p:spPr bwMode="auto">
          <a:xfrm>
            <a:off x="3733669" y="1100138"/>
            <a:ext cx="2645040" cy="368300"/>
          </a:xfrm>
          <a:prstGeom prst="rect">
            <a:avLst/>
          </a:prstGeom>
          <a:noFill/>
          <a:ln w="12700">
            <a:noFill/>
            <a:miter lim="0"/>
            <a:headEnd/>
            <a:tailEnd/>
          </a:ln>
        </p:spPr>
        <p:txBody>
          <a:bodyPr lIns="82058" tIns="46890" rIns="82058" bIns="46890"/>
          <a:lstStyle/>
          <a:p>
            <a:pPr defTabSz="842963"/>
            <a:r>
              <a:rPr lang="pt-BR" sz="2400" b="1" dirty="0">
                <a:solidFill>
                  <a:schemeClr val="tx1"/>
                </a:solidFill>
                <a:latin typeface="ヒラギノ角ゴ ProN W6"/>
                <a:ea typeface="ヒラギノ角ゴ ProN W6"/>
                <a:cs typeface="ヒラギノ角ゴ ProN W6"/>
                <a:sym typeface="ヒラギノ角ゴ ProN W6"/>
              </a:rPr>
              <a:t>PPA 2008-2011</a:t>
            </a:r>
            <a:endParaRPr lang="pt-BR" sz="2400" b="1" dirty="0">
              <a:solidFill>
                <a:schemeClr val="tx1"/>
              </a:solidFill>
            </a:endParaRPr>
          </a:p>
        </p:txBody>
      </p:sp>
      <p:sp>
        <p:nvSpPr>
          <p:cNvPr id="8203" name="Rectangle 24"/>
          <p:cNvSpPr>
            <a:spLocks/>
          </p:cNvSpPr>
          <p:nvPr/>
        </p:nvSpPr>
        <p:spPr bwMode="auto">
          <a:xfrm>
            <a:off x="7101021" y="1058864"/>
            <a:ext cx="2514335" cy="395287"/>
          </a:xfrm>
          <a:prstGeom prst="rect">
            <a:avLst/>
          </a:prstGeom>
          <a:noFill/>
          <a:ln w="12700">
            <a:noFill/>
            <a:miter lim="0"/>
            <a:headEnd/>
            <a:tailEnd/>
          </a:ln>
        </p:spPr>
        <p:txBody>
          <a:bodyPr lIns="82058" tIns="46890" rIns="82058" bIns="46890"/>
          <a:lstStyle/>
          <a:p>
            <a:pPr defTabSz="842963"/>
            <a:r>
              <a:rPr lang="pt-BR" sz="2400" b="1" dirty="0">
                <a:solidFill>
                  <a:schemeClr val="tx1"/>
                </a:solidFill>
                <a:latin typeface="ヒラギノ角ゴ ProN W6"/>
                <a:ea typeface="ヒラギノ角ゴ ProN W6"/>
                <a:cs typeface="ヒラギノ角ゴ ProN W6"/>
                <a:sym typeface="ヒラギノ角ゴ ProN W6"/>
              </a:rPr>
              <a:t>PPA 2012-2015</a:t>
            </a:r>
            <a:endParaRPr lang="pt-BR" sz="2400" b="1" dirty="0">
              <a:solidFill>
                <a:schemeClr val="tx1"/>
              </a:solidFill>
            </a:endParaRPr>
          </a:p>
        </p:txBody>
      </p:sp>
      <p:sp>
        <p:nvSpPr>
          <p:cNvPr id="8204" name="Freeform 1"/>
          <p:cNvSpPr>
            <a:spLocks noChangeArrowheads="1"/>
          </p:cNvSpPr>
          <p:nvPr/>
        </p:nvSpPr>
        <p:spPr bwMode="auto">
          <a:xfrm>
            <a:off x="1" y="762000"/>
            <a:ext cx="9448535" cy="762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gradFill rotWithShape="0">
            <a:gsLst>
              <a:gs pos="0">
                <a:srgbClr val="FF9900"/>
              </a:gs>
              <a:gs pos="100000">
                <a:srgbClr val="FFF0B1"/>
              </a:gs>
            </a:gsLst>
            <a:lin ang="10800000" scaled="1"/>
          </a:gradFill>
          <a:ln w="9525">
            <a:noFill/>
            <a:round/>
            <a:headEnd/>
            <a:tailEnd/>
          </a:ln>
        </p:spPr>
        <p:txBody>
          <a:bodyPr wrap="none" lIns="91435" tIns="45718" rIns="91435" bIns="45718" anchor="ctr"/>
          <a:lstStyle/>
          <a:p>
            <a:endParaRPr lang="pt-B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3"/>
          <p:cNvSpPr txBox="1">
            <a:spLocks noChangeArrowheads="1"/>
          </p:cNvSpPr>
          <p:nvPr/>
        </p:nvSpPr>
        <p:spPr bwMode="auto">
          <a:xfrm>
            <a:off x="0" y="3141663"/>
            <a:ext cx="9906000"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gn="ctr">
              <a:lnSpc>
                <a:spcPct val="90000"/>
              </a:lnSpc>
              <a:buClr>
                <a:srgbClr val="006600"/>
              </a:buClr>
              <a:buSzPct val="100000"/>
            </a:pPr>
            <a:r>
              <a:rPr lang="pt-BR" sz="6000">
                <a:solidFill>
                  <a:schemeClr val="tx1"/>
                </a:solidFill>
                <a:cs typeface="Arial" charset="0"/>
              </a:rPr>
              <a:t>PAC</a:t>
            </a:r>
          </a:p>
          <a:p>
            <a:pPr algn="ctr">
              <a:lnSpc>
                <a:spcPct val="90000"/>
              </a:lnSpc>
              <a:buClr>
                <a:srgbClr val="006600"/>
              </a:buClr>
              <a:buSzPct val="100000"/>
            </a:pPr>
            <a:r>
              <a:rPr lang="pt-BR" sz="6000">
                <a:solidFill>
                  <a:schemeClr val="tx1"/>
                </a:solidFill>
                <a:cs typeface="Arial" charset="0"/>
              </a:rPr>
              <a:t>PROGRAMA DE ACELERAÇÃO DO CRESCIMENTO</a:t>
            </a:r>
          </a:p>
        </p:txBody>
      </p:sp>
      <p:pic>
        <p:nvPicPr>
          <p:cNvPr id="19459" name="Imagem 5" descr="selo.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20975" y="1700213"/>
            <a:ext cx="4144963"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4"/>
          <p:cNvSpPr>
            <a:spLocks/>
          </p:cNvSpPr>
          <p:nvPr/>
        </p:nvSpPr>
        <p:spPr bwMode="auto">
          <a:xfrm>
            <a:off x="204788" y="2492375"/>
            <a:ext cx="9323387" cy="4249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a:noFill/>
            <a:miter lim="0"/>
            <a:headEnd/>
            <a:tailEnd/>
          </a:ln>
          <a:effectLst/>
        </p:spPr>
        <p:txBody>
          <a:bodyPr lIns="93132" tIns="53218" rIns="93132" bIns="53218"/>
          <a:lstStyle/>
          <a:p>
            <a:pPr marL="0" lvl="1" defTabSz="957700">
              <a:lnSpc>
                <a:spcPts val="3020"/>
              </a:lnSpc>
              <a:spcBef>
                <a:spcPts val="600"/>
              </a:spcBef>
              <a:spcAft>
                <a:spcPts val="600"/>
              </a:spcAft>
              <a:buClr>
                <a:schemeClr val="tx1"/>
              </a:buClr>
              <a:defRPr/>
            </a:pPr>
            <a:r>
              <a:rPr lang="pt-BR" sz="3100" dirty="0">
                <a:solidFill>
                  <a:schemeClr val="tx1"/>
                </a:solidFill>
                <a:ea typeface="Helvetica" charset="0"/>
                <a:cs typeface="Calibri" pitchFamily="34" charset="0"/>
                <a:sym typeface="Helvetica" charset="0"/>
              </a:rPr>
              <a:t>Lançado em 2007, o programa é constituído por: </a:t>
            </a:r>
          </a:p>
          <a:p>
            <a:pPr marL="533400" lvl="2" indent="-266700" defTabSz="957700">
              <a:lnSpc>
                <a:spcPts val="3020"/>
              </a:lnSpc>
              <a:spcBef>
                <a:spcPts val="600"/>
              </a:spcBef>
              <a:spcAft>
                <a:spcPts val="600"/>
              </a:spcAft>
              <a:buClr>
                <a:schemeClr val="tx1"/>
              </a:buClr>
              <a:buSzPct val="100000"/>
              <a:buFont typeface="Arial" pitchFamily="34" charset="0"/>
              <a:buChar char="•"/>
              <a:defRPr/>
            </a:pPr>
            <a:r>
              <a:rPr lang="pt-BR" sz="2900" dirty="0">
                <a:solidFill>
                  <a:schemeClr val="tx1"/>
                </a:solidFill>
                <a:ea typeface="Helvetica" charset="0"/>
                <a:cs typeface="Calibri" pitchFamily="34" charset="0"/>
                <a:sym typeface="Helvetica" charset="0"/>
              </a:rPr>
              <a:t>Medidas de estímulo ao investimento privado</a:t>
            </a:r>
          </a:p>
          <a:p>
            <a:pPr marL="533400" lvl="2" indent="-266700" defTabSz="957700">
              <a:lnSpc>
                <a:spcPts val="3020"/>
              </a:lnSpc>
              <a:spcBef>
                <a:spcPts val="600"/>
              </a:spcBef>
              <a:spcAft>
                <a:spcPts val="600"/>
              </a:spcAft>
              <a:buClr>
                <a:schemeClr val="tx1"/>
              </a:buClr>
              <a:buSzPct val="100000"/>
              <a:buFont typeface="Arial" pitchFamily="34" charset="0"/>
              <a:buChar char="•"/>
              <a:defRPr/>
            </a:pPr>
            <a:r>
              <a:rPr lang="pt-BR" sz="2900" dirty="0">
                <a:solidFill>
                  <a:schemeClr val="tx1"/>
                </a:solidFill>
                <a:ea typeface="Helvetica" charset="0"/>
                <a:cs typeface="Calibri" pitchFamily="34" charset="0"/>
                <a:sym typeface="Helvetica" charset="0"/>
              </a:rPr>
              <a:t>Ampliação dos investimentos públicos em infraestrutura</a:t>
            </a:r>
          </a:p>
          <a:p>
            <a:pPr marL="1168400" lvl="3" indent="-177800" defTabSz="957700">
              <a:lnSpc>
                <a:spcPts val="3020"/>
              </a:lnSpc>
              <a:spcBef>
                <a:spcPts val="0"/>
              </a:spcBef>
              <a:spcAft>
                <a:spcPts val="0"/>
              </a:spcAft>
              <a:buClr>
                <a:schemeClr val="tx1"/>
              </a:buClr>
              <a:buSzPct val="100000"/>
              <a:buFont typeface="Arial" pitchFamily="34" charset="0"/>
              <a:buChar char="•"/>
              <a:defRPr/>
            </a:pPr>
            <a:r>
              <a:rPr lang="pt-BR" sz="2800" dirty="0">
                <a:solidFill>
                  <a:schemeClr val="tx1"/>
                </a:solidFill>
                <a:ea typeface="Helvetica" charset="0"/>
                <a:cs typeface="Calibri" pitchFamily="34" charset="0"/>
                <a:sym typeface="Helvetica" charset="0"/>
              </a:rPr>
              <a:t>Logística de Transportes </a:t>
            </a:r>
          </a:p>
          <a:p>
            <a:pPr marL="1168400" lvl="3" indent="-177800" defTabSz="957700">
              <a:lnSpc>
                <a:spcPts val="3020"/>
              </a:lnSpc>
              <a:spcBef>
                <a:spcPts val="0"/>
              </a:spcBef>
              <a:spcAft>
                <a:spcPts val="0"/>
              </a:spcAft>
              <a:buClr>
                <a:schemeClr val="tx1"/>
              </a:buClr>
              <a:buSzPct val="100000"/>
              <a:buFont typeface="Arial" pitchFamily="34" charset="0"/>
              <a:buChar char="•"/>
              <a:defRPr/>
            </a:pPr>
            <a:r>
              <a:rPr lang="pt-BR" sz="2800" dirty="0">
                <a:solidFill>
                  <a:schemeClr val="tx1"/>
                </a:solidFill>
                <a:ea typeface="Helvetica" charset="0"/>
                <a:cs typeface="Calibri" pitchFamily="34" charset="0"/>
                <a:sym typeface="Helvetica" charset="0"/>
              </a:rPr>
              <a:t>Logística de Energia </a:t>
            </a:r>
          </a:p>
          <a:p>
            <a:pPr marL="1168400" lvl="3" indent="-177800" defTabSz="957700">
              <a:lnSpc>
                <a:spcPts val="3020"/>
              </a:lnSpc>
              <a:spcBef>
                <a:spcPts val="0"/>
              </a:spcBef>
              <a:spcAft>
                <a:spcPts val="600"/>
              </a:spcAft>
              <a:buClr>
                <a:schemeClr val="tx1"/>
              </a:buClr>
              <a:buSzPct val="100000"/>
              <a:buFont typeface="Arial" pitchFamily="34" charset="0"/>
              <a:buChar char="•"/>
              <a:defRPr/>
            </a:pPr>
            <a:r>
              <a:rPr lang="pt-BR" sz="2800" dirty="0">
                <a:solidFill>
                  <a:schemeClr val="tx1"/>
                </a:solidFill>
                <a:ea typeface="Helvetica" charset="0"/>
                <a:cs typeface="Calibri" pitchFamily="34" charset="0"/>
                <a:sym typeface="Helvetica" charset="0"/>
              </a:rPr>
              <a:t>Infraestrutura Social e Urbana</a:t>
            </a:r>
          </a:p>
          <a:p>
            <a:pPr marL="533400" lvl="2" indent="-266700" defTabSz="957700">
              <a:lnSpc>
                <a:spcPts val="3020"/>
              </a:lnSpc>
              <a:spcBef>
                <a:spcPts val="600"/>
              </a:spcBef>
              <a:spcAft>
                <a:spcPts val="600"/>
              </a:spcAft>
              <a:buClr>
                <a:schemeClr val="tx1"/>
              </a:buClr>
              <a:buSzPct val="100000"/>
              <a:buFont typeface="Arial" pitchFamily="34" charset="0"/>
              <a:buChar char="•"/>
              <a:defRPr/>
            </a:pPr>
            <a:r>
              <a:rPr lang="pt-BR" sz="2900" dirty="0">
                <a:solidFill>
                  <a:schemeClr val="tx1"/>
                </a:solidFill>
                <a:ea typeface="Helvetica" charset="0"/>
                <a:cs typeface="Calibri" pitchFamily="34" charset="0"/>
                <a:sym typeface="Helvetica" charset="0"/>
              </a:rPr>
              <a:t>Sistema Inovador de Gestão e Monitoramento </a:t>
            </a:r>
          </a:p>
          <a:p>
            <a:pPr marL="928169" lvl="2" indent="-571500" defTabSz="957700">
              <a:lnSpc>
                <a:spcPts val="3020"/>
              </a:lnSpc>
              <a:spcBef>
                <a:spcPts val="600"/>
              </a:spcBef>
              <a:spcAft>
                <a:spcPts val="600"/>
              </a:spcAft>
              <a:buClr>
                <a:schemeClr val="tx1"/>
              </a:buClr>
              <a:buSzPct val="100000"/>
              <a:buFont typeface="Arial" pitchFamily="34" charset="0"/>
              <a:buChar char="•"/>
              <a:defRPr/>
            </a:pPr>
            <a:endParaRPr lang="pt-BR" dirty="0">
              <a:solidFill>
                <a:schemeClr val="tx1"/>
              </a:solidFill>
              <a:ea typeface="ＭＳ Ｐゴシック"/>
              <a:cs typeface="Calibri" pitchFamily="34" charset="0"/>
            </a:endParaRPr>
          </a:p>
        </p:txBody>
      </p:sp>
      <p:sp>
        <p:nvSpPr>
          <p:cNvPr id="20483" name="AutoShape 5"/>
          <p:cNvSpPr>
            <a:spLocks/>
          </p:cNvSpPr>
          <p:nvPr/>
        </p:nvSpPr>
        <p:spPr bwMode="auto">
          <a:xfrm>
            <a:off x="204788" y="692150"/>
            <a:ext cx="9323387" cy="1311275"/>
          </a:xfrm>
          <a:custGeom>
            <a:avLst/>
            <a:gdLst>
              <a:gd name="T0" fmla="*/ 2012114680 w 21600"/>
              <a:gd name="T1" fmla="*/ 39797439 h 21600"/>
              <a:gd name="T2" fmla="*/ 2012114680 w 21600"/>
              <a:gd name="T3" fmla="*/ 39797439 h 21600"/>
              <a:gd name="T4" fmla="*/ 2012114680 w 21600"/>
              <a:gd name="T5" fmla="*/ 39797439 h 21600"/>
              <a:gd name="T6" fmla="*/ 2012114680 w 21600"/>
              <a:gd name="T7" fmla="*/ 397974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90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4400">
                <a:solidFill>
                  <a:schemeClr val="tx1"/>
                </a:solidFill>
                <a:cs typeface="Arial" charset="0"/>
                <a:sym typeface="Helvetica" pitchFamily="34" charset="0"/>
              </a:rPr>
              <a:t>PAC – PROGRAMA DE ACELERAÇÃO DO CRESCIMENTO</a:t>
            </a:r>
            <a:endParaRPr lang="pt-BR" sz="4400">
              <a:solidFill>
                <a:schemeClr val="tx1"/>
              </a:solidFill>
              <a:cs typeface="Arial"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p:cNvSpPr>
          <p:nvPr/>
        </p:nvSpPr>
        <p:spPr bwMode="auto">
          <a:xfrm>
            <a:off x="465138" y="2205038"/>
            <a:ext cx="9440862" cy="4905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a:noFill/>
            <a:miter lim="0"/>
            <a:headEnd/>
            <a:tailEnd/>
          </a:ln>
          <a:effectLst/>
        </p:spPr>
        <p:txBody>
          <a:bodyPr lIns="93132" tIns="53218" rIns="93132" bIns="53218"/>
          <a:lstStyle/>
          <a:p>
            <a:pPr defTabSz="957700">
              <a:lnSpc>
                <a:spcPct val="90000"/>
              </a:lnSpc>
              <a:spcBef>
                <a:spcPts val="0"/>
              </a:spcBef>
              <a:defRPr/>
            </a:pPr>
            <a:r>
              <a:rPr lang="pt-BR" sz="3200" dirty="0">
                <a:solidFill>
                  <a:schemeClr val="tx1"/>
                </a:solidFill>
                <a:ea typeface="Helvetica" charset="0"/>
                <a:cs typeface="Calibri" pitchFamily="34" charset="0"/>
                <a:sym typeface="Helvetica" charset="0"/>
              </a:rPr>
              <a:t>Em 2007 – PAC 1</a:t>
            </a:r>
          </a:p>
          <a:p>
            <a:pPr marL="457200" indent="-190500" defTabSz="957700">
              <a:lnSpc>
                <a:spcPct val="80000"/>
              </a:lnSpc>
              <a:spcBef>
                <a:spcPts val="0"/>
              </a:spcBef>
              <a:buSzPct val="100000"/>
              <a:buFont typeface="Arial" pitchFamily="34" charset="0"/>
              <a:buChar char="•"/>
              <a:defRPr/>
            </a:pPr>
            <a:r>
              <a:rPr lang="pt-BR" sz="2500" dirty="0">
                <a:solidFill>
                  <a:schemeClr val="tx1"/>
                </a:solidFill>
                <a:ea typeface="Helvetica" charset="0"/>
                <a:cs typeface="Calibri" pitchFamily="34" charset="0"/>
                <a:sym typeface="Helvetica" charset="0"/>
              </a:rPr>
              <a:t>Acelerar o ritmo de crescimento da economia</a:t>
            </a:r>
          </a:p>
          <a:p>
            <a:pPr marL="457200" indent="-190500" defTabSz="957700">
              <a:lnSpc>
                <a:spcPct val="80000"/>
              </a:lnSpc>
              <a:spcBef>
                <a:spcPts val="0"/>
              </a:spcBef>
              <a:buSzPct val="100000"/>
              <a:buFont typeface="Arial" pitchFamily="34" charset="0"/>
              <a:buChar char="•"/>
              <a:defRPr/>
            </a:pPr>
            <a:r>
              <a:rPr lang="pt-BR" sz="2500" dirty="0">
                <a:solidFill>
                  <a:schemeClr val="tx1"/>
                </a:solidFill>
                <a:ea typeface="Helvetica" charset="0"/>
                <a:cs typeface="Calibri" pitchFamily="34" charset="0"/>
                <a:sym typeface="Helvetica" charset="0"/>
              </a:rPr>
              <a:t>Aumentar o emprego e a renda </a:t>
            </a:r>
          </a:p>
          <a:p>
            <a:pPr marL="457200" indent="-190500" defTabSz="957700">
              <a:lnSpc>
                <a:spcPct val="80000"/>
              </a:lnSpc>
              <a:spcBef>
                <a:spcPts val="0"/>
              </a:spcBef>
              <a:buSzPct val="100000"/>
              <a:buFont typeface="Arial" pitchFamily="34" charset="0"/>
              <a:buChar char="•"/>
              <a:defRPr/>
            </a:pPr>
            <a:r>
              <a:rPr lang="pt-BR" sz="2500" dirty="0">
                <a:solidFill>
                  <a:schemeClr val="tx1"/>
                </a:solidFill>
                <a:ea typeface="Helvetica" charset="0"/>
                <a:cs typeface="Calibri" pitchFamily="34" charset="0"/>
                <a:sym typeface="Helvetica" charset="0"/>
              </a:rPr>
              <a:t>Diminuir as desigualdades sociais e regionais</a:t>
            </a:r>
          </a:p>
          <a:p>
            <a:pPr marL="457200" indent="-190500" defTabSz="957700">
              <a:lnSpc>
                <a:spcPct val="80000"/>
              </a:lnSpc>
              <a:spcBef>
                <a:spcPts val="0"/>
              </a:spcBef>
              <a:buSzPct val="100000"/>
              <a:buFont typeface="Arial" pitchFamily="34" charset="0"/>
              <a:buChar char="•"/>
              <a:defRPr/>
            </a:pPr>
            <a:r>
              <a:rPr lang="pt-BR" sz="2500" dirty="0">
                <a:solidFill>
                  <a:schemeClr val="tx1"/>
                </a:solidFill>
                <a:ea typeface="Helvetica" charset="0"/>
                <a:cs typeface="Calibri" pitchFamily="34" charset="0"/>
                <a:sym typeface="Helvetica" charset="0"/>
              </a:rPr>
              <a:t>Superação dos gargalos na </a:t>
            </a:r>
            <a:r>
              <a:rPr lang="pt-BR" sz="2500" dirty="0" err="1">
                <a:solidFill>
                  <a:schemeClr val="tx1"/>
                </a:solidFill>
                <a:ea typeface="Helvetica" charset="0"/>
                <a:cs typeface="Calibri" pitchFamily="34" charset="0"/>
                <a:sym typeface="Helvetica" charset="0"/>
              </a:rPr>
              <a:t>infra-estrutura</a:t>
            </a:r>
            <a:r>
              <a:rPr lang="pt-BR" sz="2500" dirty="0">
                <a:solidFill>
                  <a:schemeClr val="tx1"/>
                </a:solidFill>
                <a:ea typeface="Helvetica" charset="0"/>
                <a:cs typeface="Calibri" pitchFamily="34" charset="0"/>
                <a:sym typeface="Helvetica" charset="0"/>
              </a:rPr>
              <a:t> do País</a:t>
            </a:r>
          </a:p>
          <a:p>
            <a:pPr marL="342900" indent="-342900" defTabSz="957700">
              <a:lnSpc>
                <a:spcPct val="80000"/>
              </a:lnSpc>
              <a:spcBef>
                <a:spcPts val="0"/>
              </a:spcBef>
              <a:buFont typeface="Arial" pitchFamily="34" charset="0"/>
              <a:buChar char="•"/>
              <a:defRPr/>
            </a:pPr>
            <a:endParaRPr lang="pt-BR" sz="3200" dirty="0">
              <a:solidFill>
                <a:schemeClr val="tx1"/>
              </a:solidFill>
              <a:ea typeface="Helvetica" charset="0"/>
              <a:cs typeface="Calibri" pitchFamily="34" charset="0"/>
              <a:sym typeface="Helvetica" charset="0"/>
            </a:endParaRPr>
          </a:p>
          <a:p>
            <a:pPr defTabSz="957700">
              <a:lnSpc>
                <a:spcPct val="80000"/>
              </a:lnSpc>
              <a:spcBef>
                <a:spcPts val="0"/>
              </a:spcBef>
              <a:defRPr/>
            </a:pPr>
            <a:r>
              <a:rPr lang="pt-BR" sz="3200" dirty="0">
                <a:solidFill>
                  <a:schemeClr val="tx1"/>
                </a:solidFill>
                <a:ea typeface="Helvetica" charset="0"/>
                <a:cs typeface="Calibri" pitchFamily="34" charset="0"/>
                <a:sym typeface="Helvetica" charset="0"/>
              </a:rPr>
              <a:t>Em 2009 nova função</a:t>
            </a:r>
          </a:p>
          <a:p>
            <a:pPr marL="457200" indent="-190500" defTabSz="957700">
              <a:lnSpc>
                <a:spcPct val="80000"/>
              </a:lnSpc>
              <a:spcBef>
                <a:spcPts val="0"/>
              </a:spcBef>
              <a:buSzPct val="100000"/>
              <a:buFont typeface="Arial" pitchFamily="34" charset="0"/>
              <a:buChar char="•"/>
              <a:defRPr/>
            </a:pPr>
            <a:r>
              <a:rPr lang="pt-BR" sz="2500" dirty="0">
                <a:solidFill>
                  <a:schemeClr val="tx1"/>
                </a:solidFill>
                <a:ea typeface="Helvetica" charset="0"/>
                <a:cs typeface="Calibri" pitchFamily="34" charset="0"/>
                <a:sym typeface="Helvetica" charset="0"/>
              </a:rPr>
              <a:t>Redução dos impactos da crise internacional – função </a:t>
            </a:r>
            <a:r>
              <a:rPr lang="pt-BR" sz="2500" dirty="0" err="1">
                <a:solidFill>
                  <a:schemeClr val="tx1"/>
                </a:solidFill>
                <a:ea typeface="Helvetica" charset="0"/>
                <a:cs typeface="Calibri" pitchFamily="34" charset="0"/>
                <a:sym typeface="Helvetica" charset="0"/>
              </a:rPr>
              <a:t>anti-cíclica</a:t>
            </a:r>
            <a:endParaRPr lang="pt-BR" sz="2500" dirty="0">
              <a:solidFill>
                <a:schemeClr val="tx1"/>
              </a:solidFill>
              <a:ea typeface="Helvetica" charset="0"/>
              <a:cs typeface="Calibri" pitchFamily="34" charset="0"/>
              <a:sym typeface="Helvetica" charset="0"/>
            </a:endParaRPr>
          </a:p>
          <a:p>
            <a:pPr marL="457200" indent="-190500" defTabSz="957700">
              <a:lnSpc>
                <a:spcPct val="80000"/>
              </a:lnSpc>
              <a:spcBef>
                <a:spcPts val="0"/>
              </a:spcBef>
              <a:buSzPct val="100000"/>
              <a:buFont typeface="Arial" pitchFamily="34" charset="0"/>
              <a:buChar char="•"/>
              <a:defRPr/>
            </a:pPr>
            <a:r>
              <a:rPr lang="pt-BR" sz="2500" dirty="0">
                <a:solidFill>
                  <a:schemeClr val="tx1"/>
                </a:solidFill>
                <a:ea typeface="Helvetica" charset="0"/>
                <a:cs typeface="Calibri" pitchFamily="34" charset="0"/>
                <a:sym typeface="Helvetica" charset="0"/>
              </a:rPr>
              <a:t>Criação do MCMV</a:t>
            </a:r>
          </a:p>
          <a:p>
            <a:pPr marL="258427" indent="-258427" defTabSz="957700">
              <a:lnSpc>
                <a:spcPct val="80000"/>
              </a:lnSpc>
              <a:spcBef>
                <a:spcPts val="0"/>
              </a:spcBef>
              <a:buFont typeface="Arial" pitchFamily="34" charset="0"/>
              <a:buChar char="•"/>
              <a:defRPr/>
            </a:pPr>
            <a:endParaRPr lang="pt-BR" sz="3200" dirty="0">
              <a:solidFill>
                <a:schemeClr val="tx1"/>
              </a:solidFill>
              <a:ea typeface="Helvetica" charset="0"/>
              <a:cs typeface="Calibri" pitchFamily="34" charset="0"/>
              <a:sym typeface="Helvetica" charset="0"/>
            </a:endParaRPr>
          </a:p>
          <a:p>
            <a:pPr defTabSz="957700">
              <a:lnSpc>
                <a:spcPct val="80000"/>
              </a:lnSpc>
              <a:spcBef>
                <a:spcPts val="0"/>
              </a:spcBef>
              <a:defRPr/>
            </a:pPr>
            <a:r>
              <a:rPr lang="pt-BR" sz="3200" dirty="0">
                <a:solidFill>
                  <a:schemeClr val="tx1"/>
                </a:solidFill>
                <a:ea typeface="Helvetica" charset="0"/>
                <a:cs typeface="Calibri" pitchFamily="34" charset="0"/>
                <a:sym typeface="Helvetica" charset="0"/>
              </a:rPr>
              <a:t>Em 2011 – uma nova etapa: PAC 2 – 2011-2014</a:t>
            </a:r>
            <a:endParaRPr lang="pt-BR" sz="3200" dirty="0">
              <a:solidFill>
                <a:schemeClr val="tx1"/>
              </a:solidFill>
              <a:ea typeface="ＭＳ Ｐゴシック"/>
              <a:cs typeface="Calibri" pitchFamily="34" charset="0"/>
            </a:endParaRPr>
          </a:p>
        </p:txBody>
      </p:sp>
      <p:sp>
        <p:nvSpPr>
          <p:cNvPr id="21507" name="AutoShape 5"/>
          <p:cNvSpPr>
            <a:spLocks/>
          </p:cNvSpPr>
          <p:nvPr/>
        </p:nvSpPr>
        <p:spPr bwMode="auto">
          <a:xfrm>
            <a:off x="204788" y="692150"/>
            <a:ext cx="9323387" cy="1311275"/>
          </a:xfrm>
          <a:custGeom>
            <a:avLst/>
            <a:gdLst>
              <a:gd name="T0" fmla="*/ 2012114680 w 21600"/>
              <a:gd name="T1" fmla="*/ 39797439 h 21600"/>
              <a:gd name="T2" fmla="*/ 2012114680 w 21600"/>
              <a:gd name="T3" fmla="*/ 39797439 h 21600"/>
              <a:gd name="T4" fmla="*/ 2012114680 w 21600"/>
              <a:gd name="T5" fmla="*/ 39797439 h 21600"/>
              <a:gd name="T6" fmla="*/ 2012114680 w 21600"/>
              <a:gd name="T7" fmla="*/ 397974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90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4400">
                <a:solidFill>
                  <a:schemeClr val="tx1"/>
                </a:solidFill>
                <a:cs typeface="Arial" charset="0"/>
                <a:sym typeface="Helvetica" pitchFamily="34" charset="0"/>
              </a:rPr>
              <a:t>PAC – PROGRAMA DE ACELERAÇÃO DO CRESCIMENTO</a:t>
            </a:r>
            <a:endParaRPr lang="pt-BR" sz="4400">
              <a:solidFill>
                <a:schemeClr val="tx1"/>
              </a:solidFill>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mage.png"/>
          <p:cNvPicPr>
            <a:picLocks noChangeAspect="1"/>
          </p:cNvPicPr>
          <p:nvPr/>
        </p:nvPicPr>
        <p:blipFill>
          <a:blip r:embed="rId3" cstate="print">
            <a:duotone>
              <a:prstClr val="black"/>
              <a:schemeClr val="accent1">
                <a:tint val="45000"/>
                <a:satMod val="400000"/>
              </a:schemeClr>
            </a:duotone>
          </a:blip>
          <a:srcRect/>
          <a:stretch>
            <a:fillRect/>
          </a:stretch>
        </p:blipFill>
        <p:spPr bwMode="auto">
          <a:xfrm>
            <a:off x="417612" y="2014873"/>
            <a:ext cx="9005249" cy="3142319"/>
          </a:xfrm>
          <a:prstGeom prst="rect">
            <a:avLst/>
          </a:prstGeom>
          <a:noFill/>
          <a:ln w="12700">
            <a:noFill/>
            <a:miter lim="0"/>
            <a:headEnd/>
            <a:tailEnd/>
          </a:ln>
          <a:effectLst/>
        </p:spPr>
      </p:pic>
      <p:sp>
        <p:nvSpPr>
          <p:cNvPr id="17419" name="AutoShape 11"/>
          <p:cNvSpPr>
            <a:spLocks/>
          </p:cNvSpPr>
          <p:nvPr/>
        </p:nvSpPr>
        <p:spPr bwMode="auto">
          <a:xfrm>
            <a:off x="344488" y="5373216"/>
            <a:ext cx="9151496" cy="794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bg1">
              <a:lumMod val="7500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6435" tIns="72248" rIns="126435" bIns="72248" anchor="ctr"/>
          <a:lstStyle/>
          <a:p>
            <a:pPr algn="ctr" defTabSz="957700">
              <a:lnSpc>
                <a:spcPct val="90000"/>
              </a:lnSpc>
              <a:defRPr/>
            </a:pPr>
            <a:r>
              <a:rPr lang="pt-BR" sz="2800" dirty="0">
                <a:solidFill>
                  <a:schemeClr val="tx1"/>
                </a:solidFill>
                <a:ea typeface="Helvetica" charset="0"/>
                <a:cs typeface="Calibri" pitchFamily="34" charset="0"/>
                <a:sym typeface="Helvetica" charset="0"/>
              </a:rPr>
              <a:t>ESTADO INDUTOR </a:t>
            </a:r>
          </a:p>
          <a:p>
            <a:pPr algn="ctr" defTabSz="957700">
              <a:lnSpc>
                <a:spcPct val="90000"/>
              </a:lnSpc>
              <a:defRPr/>
            </a:pPr>
            <a:r>
              <a:rPr lang="pt-BR" sz="2800" dirty="0">
                <a:solidFill>
                  <a:schemeClr val="tx1"/>
                </a:solidFill>
                <a:ea typeface="Helvetica" charset="0"/>
                <a:cs typeface="Calibri" pitchFamily="34" charset="0"/>
                <a:sym typeface="Helvetica" charset="0"/>
              </a:rPr>
              <a:t>Atuação direta e das estatais e garantia de financiamento</a:t>
            </a:r>
            <a:endParaRPr lang="pt-BR" dirty="0">
              <a:solidFill>
                <a:schemeClr val="tx1"/>
              </a:solidFill>
              <a:ea typeface="ＭＳ Ｐゴシック"/>
              <a:cs typeface="Calibri" pitchFamily="34" charset="0"/>
            </a:endParaRPr>
          </a:p>
        </p:txBody>
      </p:sp>
      <p:sp>
        <p:nvSpPr>
          <p:cNvPr id="22534" name="AutoShape 14"/>
          <p:cNvSpPr>
            <a:spLocks/>
          </p:cNvSpPr>
          <p:nvPr/>
        </p:nvSpPr>
        <p:spPr bwMode="auto">
          <a:xfrm>
            <a:off x="0" y="711200"/>
            <a:ext cx="9793288" cy="922338"/>
          </a:xfrm>
          <a:custGeom>
            <a:avLst/>
            <a:gdLst>
              <a:gd name="T0" fmla="*/ 2147483647 w 21600"/>
              <a:gd name="T1" fmla="*/ 19713480 h 21600"/>
              <a:gd name="T2" fmla="*/ 2147483647 w 21600"/>
              <a:gd name="T3" fmla="*/ 19713480 h 21600"/>
              <a:gd name="T4" fmla="*/ 2147483647 w 21600"/>
              <a:gd name="T5" fmla="*/ 19713480 h 21600"/>
              <a:gd name="T6" fmla="*/ 2147483647 w 21600"/>
              <a:gd name="T7" fmla="*/ 1971348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75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3600">
                <a:solidFill>
                  <a:schemeClr val="tx1"/>
                </a:solidFill>
                <a:cs typeface="Arial" charset="0"/>
                <a:sym typeface="Helvetica" pitchFamily="34" charset="0"/>
              </a:rPr>
              <a:t>PAC – SISTEMA INOVADOR DE PLANEJAMENTO, GESTÃO E MONITORAMENTO </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033"/>
          <p:cNvSpPr txBox="1">
            <a:spLocks noChangeArrowheads="1"/>
          </p:cNvSpPr>
          <p:nvPr/>
        </p:nvSpPr>
        <p:spPr bwMode="auto">
          <a:xfrm>
            <a:off x="4371556" y="5354904"/>
            <a:ext cx="874255"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dirty="0" smtClean="0">
                <a:solidFill>
                  <a:srgbClr val="000000"/>
                </a:solidFill>
                <a:latin typeface="Calibri" pitchFamily="34" charset="0"/>
                <a:ea typeface="ＭＳ Ｐゴシック"/>
                <a:cs typeface="Calibri" pitchFamily="34" charset="0"/>
              </a:rPr>
              <a:t>Mobilidade Urbana</a:t>
            </a:r>
          </a:p>
        </p:txBody>
      </p:sp>
      <p:cxnSp>
        <p:nvCxnSpPr>
          <p:cNvPr id="20" name="Conector de seta reta 19"/>
          <p:cNvCxnSpPr/>
          <p:nvPr/>
        </p:nvCxnSpPr>
        <p:spPr>
          <a:xfrm flipV="1">
            <a:off x="8326438" y="1709738"/>
            <a:ext cx="0" cy="2743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Conector reto 20"/>
          <p:cNvCxnSpPr/>
          <p:nvPr/>
        </p:nvCxnSpPr>
        <p:spPr>
          <a:xfrm>
            <a:off x="4029075" y="1808163"/>
            <a:ext cx="0" cy="4918075"/>
          </a:xfrm>
          <a:prstGeom prst="line">
            <a:avLst/>
          </a:prstGeom>
          <a:ln/>
        </p:spPr>
        <p:style>
          <a:lnRef idx="3">
            <a:schemeClr val="dk1"/>
          </a:lnRef>
          <a:fillRef idx="0">
            <a:schemeClr val="dk1"/>
          </a:fillRef>
          <a:effectRef idx="2">
            <a:schemeClr val="dk1"/>
          </a:effectRef>
          <a:fontRef idx="minor">
            <a:schemeClr val="tx1"/>
          </a:fontRef>
        </p:style>
      </p:cxnSp>
      <p:sp>
        <p:nvSpPr>
          <p:cNvPr id="22" name="Text Box 1031"/>
          <p:cNvSpPr txBox="1">
            <a:spLocks noChangeArrowheads="1"/>
          </p:cNvSpPr>
          <p:nvPr/>
        </p:nvSpPr>
        <p:spPr bwMode="auto">
          <a:xfrm>
            <a:off x="6239171" y="5354904"/>
            <a:ext cx="1105378"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dirty="0" smtClean="0">
                <a:solidFill>
                  <a:srgbClr val="000000"/>
                </a:solidFill>
                <a:latin typeface="Calibri" pitchFamily="34" charset="0"/>
                <a:ea typeface="ＭＳ Ｐゴシック"/>
                <a:cs typeface="Calibri" pitchFamily="34" charset="0"/>
              </a:rPr>
              <a:t>Creches, Pré-escolas e quadras</a:t>
            </a:r>
          </a:p>
        </p:txBody>
      </p:sp>
      <p:sp>
        <p:nvSpPr>
          <p:cNvPr id="23" name="Line 1026"/>
          <p:cNvSpPr>
            <a:spLocks noChangeShapeType="1"/>
          </p:cNvSpPr>
          <p:nvPr/>
        </p:nvSpPr>
        <p:spPr bwMode="auto">
          <a:xfrm>
            <a:off x="-73025" y="5354901"/>
            <a:ext cx="0" cy="304800"/>
          </a:xfrm>
          <a:prstGeom prst="line">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pt-BR" sz="1600">
              <a:solidFill>
                <a:srgbClr val="000000"/>
              </a:solidFill>
              <a:ea typeface="ＭＳ Ｐゴシック"/>
              <a:cs typeface="Calibri" pitchFamily="34" charset="0"/>
            </a:endParaRPr>
          </a:p>
        </p:txBody>
      </p:sp>
      <p:sp>
        <p:nvSpPr>
          <p:cNvPr id="24" name="Line 1027"/>
          <p:cNvSpPr>
            <a:spLocks noChangeShapeType="1"/>
          </p:cNvSpPr>
          <p:nvPr/>
        </p:nvSpPr>
        <p:spPr bwMode="auto">
          <a:xfrm>
            <a:off x="-73025" y="1632784"/>
            <a:ext cx="0" cy="2819400"/>
          </a:xfrm>
          <a:prstGeom prst="line">
            <a:avLst/>
          </a:prstGeom>
          <a:noFill/>
          <a:ln w="28575">
            <a:noFill/>
            <a:round/>
            <a:headEnd type="triangle" w="med" len="me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pt-BR" sz="1600">
              <a:solidFill>
                <a:srgbClr val="000000"/>
              </a:solidFill>
              <a:ea typeface="ＭＳ Ｐゴシック"/>
              <a:cs typeface="Calibri" pitchFamily="34" charset="0"/>
            </a:endParaRPr>
          </a:p>
        </p:txBody>
      </p:sp>
      <p:sp>
        <p:nvSpPr>
          <p:cNvPr id="25" name="Line 1028"/>
          <p:cNvSpPr>
            <a:spLocks noChangeShapeType="1"/>
          </p:cNvSpPr>
          <p:nvPr/>
        </p:nvSpPr>
        <p:spPr bwMode="auto">
          <a:xfrm>
            <a:off x="-73025" y="5057270"/>
            <a:ext cx="0" cy="304800"/>
          </a:xfrm>
          <a:prstGeom prst="line">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p>
            <a:pPr algn="ctr">
              <a:lnSpc>
                <a:spcPct val="150000"/>
              </a:lnSpc>
              <a:defRPr/>
            </a:pPr>
            <a:endParaRPr lang="pt-BR" sz="1600">
              <a:solidFill>
                <a:srgbClr val="000000"/>
              </a:solidFill>
              <a:ea typeface="ＭＳ Ｐゴシック"/>
              <a:cs typeface="Calibri" pitchFamily="34" charset="0"/>
            </a:endParaRPr>
          </a:p>
        </p:txBody>
      </p:sp>
      <p:sp>
        <p:nvSpPr>
          <p:cNvPr id="26" name="Line 1046"/>
          <p:cNvSpPr>
            <a:spLocks noChangeShapeType="1"/>
          </p:cNvSpPr>
          <p:nvPr/>
        </p:nvSpPr>
        <p:spPr bwMode="auto">
          <a:xfrm>
            <a:off x="-73025" y="1666370"/>
            <a:ext cx="0" cy="457200"/>
          </a:xfrm>
          <a:prstGeom prst="line">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pt-BR" sz="1600">
              <a:solidFill>
                <a:srgbClr val="000000"/>
              </a:solidFill>
              <a:ea typeface="ＭＳ Ｐゴシック"/>
              <a:cs typeface="Calibri" pitchFamily="34" charset="0"/>
            </a:endParaRPr>
          </a:p>
        </p:txBody>
      </p:sp>
      <p:sp>
        <p:nvSpPr>
          <p:cNvPr id="27" name="Line 1047"/>
          <p:cNvSpPr>
            <a:spLocks noChangeShapeType="1"/>
          </p:cNvSpPr>
          <p:nvPr/>
        </p:nvSpPr>
        <p:spPr bwMode="auto">
          <a:xfrm>
            <a:off x="-73025" y="2720470"/>
            <a:ext cx="0" cy="304800"/>
          </a:xfrm>
          <a:prstGeom prst="line">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pt-BR" sz="1600">
              <a:solidFill>
                <a:srgbClr val="000000"/>
              </a:solidFill>
              <a:ea typeface="ＭＳ Ｐゴシック"/>
              <a:cs typeface="Calibri" pitchFamily="34" charset="0"/>
            </a:endParaRPr>
          </a:p>
        </p:txBody>
      </p:sp>
      <p:sp>
        <p:nvSpPr>
          <p:cNvPr id="28" name="Line 1048"/>
          <p:cNvSpPr>
            <a:spLocks noChangeShapeType="1"/>
          </p:cNvSpPr>
          <p:nvPr/>
        </p:nvSpPr>
        <p:spPr bwMode="auto">
          <a:xfrm>
            <a:off x="-73025" y="3761870"/>
            <a:ext cx="0" cy="457200"/>
          </a:xfrm>
          <a:prstGeom prst="line">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pt-BR" sz="1600">
              <a:solidFill>
                <a:srgbClr val="000000"/>
              </a:solidFill>
              <a:ea typeface="ＭＳ Ｐゴシック"/>
              <a:cs typeface="Calibri" pitchFamily="34" charset="0"/>
            </a:endParaRPr>
          </a:p>
        </p:txBody>
      </p:sp>
      <p:sp>
        <p:nvSpPr>
          <p:cNvPr id="29" name="Text Box 1049"/>
          <p:cNvSpPr txBox="1">
            <a:spLocks noChangeArrowheads="1"/>
          </p:cNvSpPr>
          <p:nvPr/>
        </p:nvSpPr>
        <p:spPr bwMode="auto">
          <a:xfrm>
            <a:off x="7329264" y="4452187"/>
            <a:ext cx="1944216" cy="707886"/>
          </a:xfrm>
          <a:prstGeom prst="rect">
            <a:avLst/>
          </a:prstGeom>
          <a:solidFill>
            <a:srgbClr val="C0C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spcBef>
                <a:spcPct val="50000"/>
              </a:spcBef>
              <a:defRPr/>
            </a:pPr>
            <a:r>
              <a:rPr lang="pt-BR" sz="20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Gestão e Informações</a:t>
            </a:r>
          </a:p>
        </p:txBody>
      </p:sp>
      <p:sp>
        <p:nvSpPr>
          <p:cNvPr id="30" name="Text Box 1050"/>
          <p:cNvSpPr txBox="1">
            <a:spLocks noChangeArrowheads="1"/>
          </p:cNvSpPr>
          <p:nvPr/>
        </p:nvSpPr>
        <p:spPr bwMode="auto">
          <a:xfrm>
            <a:off x="7329264" y="3153916"/>
            <a:ext cx="1981200" cy="707886"/>
          </a:xfrm>
          <a:prstGeom prst="rect">
            <a:avLst/>
          </a:prstGeom>
          <a:solidFill>
            <a:srgbClr val="C0C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spcBef>
                <a:spcPct val="50000"/>
              </a:spcBef>
              <a:defRPr/>
            </a:pPr>
            <a:r>
              <a:rPr lang="pt-BR" sz="20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Sistema de Monitoramento</a:t>
            </a:r>
          </a:p>
        </p:txBody>
      </p:sp>
      <p:sp>
        <p:nvSpPr>
          <p:cNvPr id="32" name="Text Box 1053"/>
          <p:cNvSpPr txBox="1">
            <a:spLocks noChangeArrowheads="1"/>
          </p:cNvSpPr>
          <p:nvPr/>
        </p:nvSpPr>
        <p:spPr bwMode="auto">
          <a:xfrm>
            <a:off x="1512750" y="5918761"/>
            <a:ext cx="5035550" cy="406400"/>
          </a:xfrm>
          <a:prstGeom prst="rect">
            <a:avLst/>
          </a:prstGeom>
          <a:solidFill>
            <a:srgbClr val="FFFF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spcBef>
                <a:spcPct val="50000"/>
              </a:spcBef>
              <a:defRPr/>
            </a:pPr>
            <a:r>
              <a:rPr lang="pt-BR" sz="200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Comitê Gestor do PAC nos Ministérios</a:t>
            </a:r>
          </a:p>
        </p:txBody>
      </p:sp>
      <p:sp>
        <p:nvSpPr>
          <p:cNvPr id="33" name="Text Box 1052"/>
          <p:cNvSpPr txBox="1">
            <a:spLocks noChangeArrowheads="1"/>
          </p:cNvSpPr>
          <p:nvPr/>
        </p:nvSpPr>
        <p:spPr bwMode="auto">
          <a:xfrm>
            <a:off x="7129374" y="1423609"/>
            <a:ext cx="2393950" cy="1384995"/>
          </a:xfrm>
          <a:prstGeom prst="rect">
            <a:avLst/>
          </a:prstGeom>
          <a:solidFill>
            <a:srgbClr val="C0C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spcBef>
                <a:spcPct val="50000"/>
              </a:spcBef>
              <a:defRPr/>
            </a:pPr>
            <a:r>
              <a:rPr lang="pt-BR" sz="2800" dirty="0" err="1"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Acompanha-mento</a:t>
            </a:r>
            <a:r>
              <a:rPr lang="pt-BR" sz="28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 e Decisão</a:t>
            </a:r>
          </a:p>
        </p:txBody>
      </p:sp>
      <p:sp>
        <p:nvSpPr>
          <p:cNvPr id="34" name="Text Box 1030"/>
          <p:cNvSpPr txBox="1">
            <a:spLocks noChangeArrowheads="1"/>
          </p:cNvSpPr>
          <p:nvPr/>
        </p:nvSpPr>
        <p:spPr bwMode="auto">
          <a:xfrm>
            <a:off x="1385995" y="4219073"/>
            <a:ext cx="5283200" cy="96837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spcBef>
                <a:spcPct val="50000"/>
              </a:spcBef>
              <a:defRPr/>
            </a:pPr>
            <a:r>
              <a:rPr lang="pt-BR" sz="24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Salas de Situação</a:t>
            </a:r>
          </a:p>
          <a:p>
            <a:pPr algn="ctr" eaLnBrk="1" hangingPunct="1">
              <a:lnSpc>
                <a:spcPct val="50000"/>
              </a:lnSpc>
              <a:spcBef>
                <a:spcPct val="50000"/>
              </a:spcBef>
              <a:defRPr/>
            </a:pPr>
            <a:r>
              <a:rPr lang="pt-BR"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MP – MF – CC – Ministério Setorial</a:t>
            </a:r>
          </a:p>
          <a:p>
            <a:pPr algn="ctr" eaLnBrk="1" hangingPunct="1">
              <a:lnSpc>
                <a:spcPct val="50000"/>
              </a:lnSpc>
              <a:spcBef>
                <a:spcPct val="50000"/>
              </a:spcBef>
              <a:defRPr/>
            </a:pPr>
            <a:r>
              <a:rPr lang="pt-BR" dirty="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Coordenação: </a:t>
            </a:r>
            <a:r>
              <a:rPr lang="pt-BR"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MP</a:t>
            </a:r>
          </a:p>
        </p:txBody>
      </p:sp>
      <p:sp>
        <p:nvSpPr>
          <p:cNvPr id="35" name="Text Box 1031"/>
          <p:cNvSpPr txBox="1">
            <a:spLocks noChangeArrowheads="1"/>
          </p:cNvSpPr>
          <p:nvPr/>
        </p:nvSpPr>
        <p:spPr bwMode="auto">
          <a:xfrm>
            <a:off x="5629200" y="5354904"/>
            <a:ext cx="690924"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dirty="0" smtClean="0">
                <a:solidFill>
                  <a:srgbClr val="000000"/>
                </a:solidFill>
                <a:latin typeface="Calibri" pitchFamily="34" charset="0"/>
                <a:ea typeface="ＭＳ Ｐゴシック"/>
                <a:cs typeface="Calibri" pitchFamily="34" charset="0"/>
              </a:rPr>
              <a:t>Petróleo e Gás</a:t>
            </a:r>
          </a:p>
        </p:txBody>
      </p:sp>
      <p:sp>
        <p:nvSpPr>
          <p:cNvPr id="36" name="Text Box 1032"/>
          <p:cNvSpPr txBox="1">
            <a:spLocks noChangeArrowheads="1"/>
          </p:cNvSpPr>
          <p:nvPr/>
        </p:nvSpPr>
        <p:spPr bwMode="auto">
          <a:xfrm>
            <a:off x="5118546" y="5354904"/>
            <a:ext cx="577850"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smtClean="0">
                <a:solidFill>
                  <a:srgbClr val="000000"/>
                </a:solidFill>
                <a:latin typeface="Calibri" pitchFamily="34" charset="0"/>
                <a:ea typeface="ＭＳ Ｐゴシック"/>
                <a:cs typeface="Calibri" pitchFamily="34" charset="0"/>
              </a:rPr>
              <a:t>Energia e LPT</a:t>
            </a:r>
          </a:p>
        </p:txBody>
      </p:sp>
      <p:sp>
        <p:nvSpPr>
          <p:cNvPr id="37" name="Text Box 1034"/>
          <p:cNvSpPr txBox="1">
            <a:spLocks noChangeArrowheads="1"/>
          </p:cNvSpPr>
          <p:nvPr/>
        </p:nvSpPr>
        <p:spPr bwMode="auto">
          <a:xfrm>
            <a:off x="3452631" y="5354904"/>
            <a:ext cx="1078990"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smtClean="0">
                <a:solidFill>
                  <a:srgbClr val="000000"/>
                </a:solidFill>
                <a:latin typeface="Calibri" pitchFamily="34" charset="0"/>
                <a:ea typeface="ＭＳ Ｐゴシック"/>
                <a:cs typeface="Calibri" pitchFamily="34" charset="0"/>
              </a:rPr>
              <a:t>Saneamento, Água e Drenagem</a:t>
            </a:r>
          </a:p>
        </p:txBody>
      </p:sp>
      <p:sp>
        <p:nvSpPr>
          <p:cNvPr id="38" name="Text Box 1035"/>
          <p:cNvSpPr txBox="1">
            <a:spLocks noChangeArrowheads="1"/>
          </p:cNvSpPr>
          <p:nvPr/>
        </p:nvSpPr>
        <p:spPr bwMode="auto">
          <a:xfrm>
            <a:off x="2775279" y="5354904"/>
            <a:ext cx="742950"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smtClean="0">
                <a:solidFill>
                  <a:srgbClr val="000000"/>
                </a:solidFill>
                <a:latin typeface="Calibri" pitchFamily="34" charset="0"/>
                <a:ea typeface="ＭＳ Ｐゴシック"/>
                <a:cs typeface="Calibri" pitchFamily="34" charset="0"/>
              </a:rPr>
              <a:t>Habitação e Encostas</a:t>
            </a:r>
          </a:p>
        </p:txBody>
      </p:sp>
      <p:sp>
        <p:nvSpPr>
          <p:cNvPr id="39" name="Text Box 1037"/>
          <p:cNvSpPr txBox="1">
            <a:spLocks noChangeArrowheads="1"/>
          </p:cNvSpPr>
          <p:nvPr/>
        </p:nvSpPr>
        <p:spPr bwMode="auto">
          <a:xfrm>
            <a:off x="1456036" y="5354904"/>
            <a:ext cx="756637" cy="276999"/>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dirty="0" smtClean="0">
                <a:solidFill>
                  <a:srgbClr val="000000"/>
                </a:solidFill>
                <a:latin typeface="Calibri" pitchFamily="34" charset="0"/>
                <a:ea typeface="ＭＳ Ｐゴシック"/>
                <a:cs typeface="Calibri" pitchFamily="34" charset="0"/>
              </a:rPr>
              <a:t>Aeroportos</a:t>
            </a:r>
          </a:p>
        </p:txBody>
      </p:sp>
      <p:sp>
        <p:nvSpPr>
          <p:cNvPr id="40" name="Text Box 1036"/>
          <p:cNvSpPr txBox="1">
            <a:spLocks noChangeArrowheads="1"/>
          </p:cNvSpPr>
          <p:nvPr/>
        </p:nvSpPr>
        <p:spPr bwMode="auto">
          <a:xfrm>
            <a:off x="2159234" y="5354904"/>
            <a:ext cx="669483"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dirty="0" smtClean="0">
                <a:solidFill>
                  <a:srgbClr val="000000"/>
                </a:solidFill>
                <a:latin typeface="Calibri" pitchFamily="34" charset="0"/>
                <a:ea typeface="ＭＳ Ｐゴシック"/>
                <a:cs typeface="Calibri" pitchFamily="34" charset="0"/>
              </a:rPr>
              <a:t>Recursos Hídricos</a:t>
            </a:r>
          </a:p>
        </p:txBody>
      </p:sp>
      <p:sp>
        <p:nvSpPr>
          <p:cNvPr id="41" name="Text Box 1039"/>
          <p:cNvSpPr txBox="1">
            <a:spLocks noChangeArrowheads="1"/>
          </p:cNvSpPr>
          <p:nvPr/>
        </p:nvSpPr>
        <p:spPr bwMode="auto">
          <a:xfrm>
            <a:off x="766523" y="5354904"/>
            <a:ext cx="742950"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spcAft>
                <a:spcPct val="60000"/>
              </a:spcAft>
              <a:defRPr/>
            </a:pPr>
            <a:r>
              <a:rPr lang="pt-BR" sz="800" smtClean="0">
                <a:solidFill>
                  <a:srgbClr val="000000"/>
                </a:solidFill>
                <a:latin typeface="Calibri" pitchFamily="34" charset="0"/>
                <a:ea typeface="ＭＳ Ｐゴシック"/>
                <a:cs typeface="Calibri" pitchFamily="34" charset="0"/>
              </a:rPr>
              <a:t>Portos e Hidrovias</a:t>
            </a:r>
          </a:p>
        </p:txBody>
      </p:sp>
      <p:sp>
        <p:nvSpPr>
          <p:cNvPr id="42" name="Text Box 1040"/>
          <p:cNvSpPr txBox="1">
            <a:spLocks noChangeArrowheads="1"/>
          </p:cNvSpPr>
          <p:nvPr/>
        </p:nvSpPr>
        <p:spPr bwMode="auto">
          <a:xfrm>
            <a:off x="77010" y="5354904"/>
            <a:ext cx="742950"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smtClean="0">
                <a:solidFill>
                  <a:srgbClr val="000000"/>
                </a:solidFill>
                <a:latin typeface="Calibri" pitchFamily="34" charset="0"/>
                <a:ea typeface="ＭＳ Ｐゴシック"/>
                <a:cs typeface="Calibri" pitchFamily="34" charset="0"/>
              </a:rPr>
              <a:t>Rodovias e Ferrovias</a:t>
            </a:r>
          </a:p>
        </p:txBody>
      </p:sp>
      <p:sp>
        <p:nvSpPr>
          <p:cNvPr id="43" name="Text Box 1043"/>
          <p:cNvSpPr txBox="1">
            <a:spLocks noChangeArrowheads="1"/>
          </p:cNvSpPr>
          <p:nvPr/>
        </p:nvSpPr>
        <p:spPr bwMode="auto">
          <a:xfrm>
            <a:off x="1922570" y="1340768"/>
            <a:ext cx="4210050" cy="466725"/>
          </a:xfrm>
          <a:prstGeom prst="rect">
            <a:avLst/>
          </a:prstGeom>
          <a:solidFill>
            <a:srgbClr val="8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spcBef>
                <a:spcPct val="50000"/>
              </a:spcBef>
              <a:defRPr/>
            </a:pPr>
            <a:r>
              <a:rPr lang="pt-BR" sz="2400" dirty="0" smtClean="0">
                <a:solidFill>
                  <a:srgbClr val="FFFFFF"/>
                </a:solidFill>
                <a:effectLst>
                  <a:outerShdw blurRad="38100" dist="38100" dir="2700000" algn="tl">
                    <a:srgbClr val="000000">
                      <a:alpha val="43137"/>
                    </a:srgbClr>
                  </a:outerShdw>
                </a:effectLst>
                <a:latin typeface="Calibri" pitchFamily="34" charset="0"/>
                <a:ea typeface="ＭＳ Ｐゴシック"/>
                <a:cs typeface="Calibri" pitchFamily="34" charset="0"/>
              </a:rPr>
              <a:t>Presidenta da República</a:t>
            </a:r>
          </a:p>
        </p:txBody>
      </p:sp>
      <p:sp>
        <p:nvSpPr>
          <p:cNvPr id="44" name="Text Box 1044"/>
          <p:cNvSpPr txBox="1">
            <a:spLocks noChangeArrowheads="1"/>
          </p:cNvSpPr>
          <p:nvPr/>
        </p:nvSpPr>
        <p:spPr bwMode="auto">
          <a:xfrm>
            <a:off x="1179620" y="1929898"/>
            <a:ext cx="5695950" cy="868363"/>
          </a:xfrm>
          <a:prstGeom prst="rect">
            <a:avLst/>
          </a:prstGeom>
          <a:solidFill>
            <a:srgbClr val="CC33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80000"/>
              </a:lnSpc>
              <a:spcBef>
                <a:spcPct val="50000"/>
              </a:spcBef>
              <a:defRPr/>
            </a:pPr>
            <a:r>
              <a:rPr lang="pt-BR" sz="2400" dirty="0" smtClean="0">
                <a:solidFill>
                  <a:srgbClr val="FFFFFF"/>
                </a:solidFill>
                <a:effectLst>
                  <a:outerShdw blurRad="38100" dist="38100" dir="2700000" algn="tl">
                    <a:srgbClr val="000000">
                      <a:alpha val="43137"/>
                    </a:srgbClr>
                  </a:outerShdw>
                </a:effectLst>
                <a:latin typeface="Calibri" pitchFamily="34" charset="0"/>
                <a:ea typeface="ＭＳ Ｐゴシック"/>
                <a:cs typeface="Calibri" pitchFamily="34" charset="0"/>
              </a:rPr>
              <a:t>Comitê Gestor de Ministros</a:t>
            </a:r>
          </a:p>
          <a:p>
            <a:pPr algn="ctr" eaLnBrk="1" hangingPunct="1">
              <a:lnSpc>
                <a:spcPct val="80000"/>
              </a:lnSpc>
              <a:spcBef>
                <a:spcPct val="50000"/>
              </a:spcBef>
              <a:defRPr/>
            </a:pPr>
            <a:r>
              <a:rPr lang="pt-BR" sz="2400" dirty="0" smtClean="0">
                <a:solidFill>
                  <a:srgbClr val="FFFFFF"/>
                </a:solidFill>
                <a:effectLst>
                  <a:outerShdw blurRad="38100" dist="38100" dir="2700000" algn="tl">
                    <a:srgbClr val="000000">
                      <a:alpha val="43137"/>
                    </a:srgbClr>
                  </a:outerShdw>
                </a:effectLst>
                <a:latin typeface="Calibri" pitchFamily="34" charset="0"/>
                <a:ea typeface="ＭＳ Ｐゴシック"/>
                <a:cs typeface="Calibri" pitchFamily="34" charset="0"/>
              </a:rPr>
              <a:t>MP – MF – CC – Ministério Setorial</a:t>
            </a:r>
          </a:p>
        </p:txBody>
      </p:sp>
      <p:sp>
        <p:nvSpPr>
          <p:cNvPr id="45" name="Text Box 1045"/>
          <p:cNvSpPr txBox="1">
            <a:spLocks noChangeArrowheads="1"/>
          </p:cNvSpPr>
          <p:nvPr/>
        </p:nvSpPr>
        <p:spPr bwMode="auto">
          <a:xfrm>
            <a:off x="1138345" y="2923670"/>
            <a:ext cx="5778500" cy="1126462"/>
          </a:xfrm>
          <a:prstGeom prst="rect">
            <a:avLst/>
          </a:prstGeom>
          <a:solidFill>
            <a:srgbClr val="FF99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80000"/>
              </a:lnSpc>
              <a:spcBef>
                <a:spcPct val="20000"/>
              </a:spcBef>
              <a:defRPr/>
            </a:pPr>
            <a:r>
              <a:rPr lang="pt-BR" sz="24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Grupo Executivo</a:t>
            </a:r>
          </a:p>
          <a:p>
            <a:pPr algn="ctr" eaLnBrk="1" hangingPunct="1">
              <a:lnSpc>
                <a:spcPct val="80000"/>
              </a:lnSpc>
              <a:spcBef>
                <a:spcPct val="20000"/>
              </a:spcBef>
              <a:defRPr/>
            </a:pPr>
            <a:r>
              <a:rPr lang="pt-BR" sz="24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MP – MF – CC </a:t>
            </a:r>
          </a:p>
          <a:p>
            <a:pPr algn="ctr" eaLnBrk="1" hangingPunct="1">
              <a:lnSpc>
                <a:spcPct val="80000"/>
              </a:lnSpc>
              <a:spcBef>
                <a:spcPct val="20000"/>
              </a:spcBef>
              <a:defRPr/>
            </a:pPr>
            <a:r>
              <a:rPr lang="pt-BR" sz="2400" dirty="0" smtClean="0">
                <a:solidFill>
                  <a:srgbClr val="000000"/>
                </a:solidFill>
                <a:effectLst>
                  <a:outerShdw blurRad="38100" dist="38100" dir="2700000" algn="tl">
                    <a:srgbClr val="000000">
                      <a:alpha val="43137"/>
                    </a:srgbClr>
                  </a:outerShdw>
                </a:effectLst>
                <a:latin typeface="Calibri" pitchFamily="34" charset="0"/>
                <a:ea typeface="ＭＳ Ｐゴシック"/>
                <a:cs typeface="Calibri" pitchFamily="34" charset="0"/>
              </a:rPr>
              <a:t>Coordenação: MP</a:t>
            </a:r>
          </a:p>
        </p:txBody>
      </p:sp>
      <p:sp>
        <p:nvSpPr>
          <p:cNvPr id="46" name="Text Box 1031"/>
          <p:cNvSpPr txBox="1">
            <a:spLocks noChangeArrowheads="1"/>
          </p:cNvSpPr>
          <p:nvPr/>
        </p:nvSpPr>
        <p:spPr bwMode="auto">
          <a:xfrm>
            <a:off x="7742800" y="5354904"/>
            <a:ext cx="578554" cy="276999"/>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dirty="0" smtClean="0">
                <a:solidFill>
                  <a:srgbClr val="000000"/>
                </a:solidFill>
                <a:latin typeface="Calibri" pitchFamily="34" charset="0"/>
                <a:ea typeface="ＭＳ Ｐゴシック"/>
                <a:cs typeface="Calibri" pitchFamily="34" charset="0"/>
              </a:rPr>
              <a:t>Praças</a:t>
            </a:r>
          </a:p>
        </p:txBody>
      </p:sp>
      <p:sp>
        <p:nvSpPr>
          <p:cNvPr id="47" name="Text Box 1031"/>
          <p:cNvSpPr txBox="1">
            <a:spLocks noChangeArrowheads="1"/>
          </p:cNvSpPr>
          <p:nvPr/>
        </p:nvSpPr>
        <p:spPr bwMode="auto">
          <a:xfrm>
            <a:off x="7291110" y="5354904"/>
            <a:ext cx="505128" cy="461665"/>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smtClean="0">
                <a:solidFill>
                  <a:srgbClr val="000000"/>
                </a:solidFill>
                <a:latin typeface="Calibri" pitchFamily="34" charset="0"/>
                <a:ea typeface="ＭＳ Ｐゴシック"/>
                <a:cs typeface="Calibri" pitchFamily="34" charset="0"/>
              </a:rPr>
              <a:t>UPA e UBS</a:t>
            </a:r>
          </a:p>
        </p:txBody>
      </p:sp>
      <p:sp>
        <p:nvSpPr>
          <p:cNvPr id="48" name="Text Box 1031"/>
          <p:cNvSpPr txBox="1">
            <a:spLocks noChangeArrowheads="1"/>
          </p:cNvSpPr>
          <p:nvPr/>
        </p:nvSpPr>
        <p:spPr bwMode="auto">
          <a:xfrm>
            <a:off x="8267920" y="5354904"/>
            <a:ext cx="967688" cy="276999"/>
          </a:xfrm>
          <a:prstGeom prst="rect">
            <a:avLst/>
          </a:prstGeom>
          <a:solidFill>
            <a:srgbClr val="FFCC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eaLnBrk="0" hangingPunct="0">
              <a:defRPr sz="1600">
                <a:solidFill>
                  <a:schemeClr val="tx1"/>
                </a:solidFill>
                <a:latin typeface="Arial Narrow" pitchFamily="34" charset="0"/>
                <a:cs typeface="Arial" charset="0"/>
              </a:defRPr>
            </a:lvl1pPr>
            <a:lvl2pPr marL="742950" indent="-285750" eaLnBrk="0" hangingPunct="0">
              <a:defRPr sz="1600">
                <a:solidFill>
                  <a:schemeClr val="tx1"/>
                </a:solidFill>
                <a:latin typeface="Arial Narrow" pitchFamily="34" charset="0"/>
                <a:cs typeface="Arial" charset="0"/>
              </a:defRPr>
            </a:lvl2pPr>
            <a:lvl3pPr marL="1143000" indent="-228600" eaLnBrk="0" hangingPunct="0">
              <a:defRPr sz="1600">
                <a:solidFill>
                  <a:schemeClr val="tx1"/>
                </a:solidFill>
                <a:latin typeface="Arial Narrow" pitchFamily="34" charset="0"/>
                <a:cs typeface="Arial" charset="0"/>
              </a:defRPr>
            </a:lvl3pPr>
            <a:lvl4pPr marL="1600200" indent="-228600" eaLnBrk="0" hangingPunct="0">
              <a:defRPr sz="1600">
                <a:solidFill>
                  <a:schemeClr val="tx1"/>
                </a:solidFill>
                <a:latin typeface="Arial Narrow" pitchFamily="34" charset="0"/>
                <a:cs typeface="Arial" charset="0"/>
              </a:defRPr>
            </a:lvl4pPr>
            <a:lvl5pPr marL="2057400" indent="-228600" eaLnBrk="0" hangingPunct="0">
              <a:defRPr sz="1600">
                <a:solidFill>
                  <a:schemeClr val="tx1"/>
                </a:solidFill>
                <a:latin typeface="Arial Narrow" pitchFamily="34" charset="0"/>
                <a:cs typeface="Arial" charset="0"/>
              </a:defRPr>
            </a:lvl5pPr>
            <a:lvl6pPr marL="2514600" indent="-228600" eaLnBrk="0" fontAlgn="base" hangingPunct="0">
              <a:spcBef>
                <a:spcPct val="0"/>
              </a:spcBef>
              <a:spcAft>
                <a:spcPct val="0"/>
              </a:spcAft>
              <a:defRPr sz="1600">
                <a:solidFill>
                  <a:schemeClr val="tx1"/>
                </a:solidFill>
                <a:latin typeface="Arial Narrow" pitchFamily="34" charset="0"/>
                <a:cs typeface="Arial" charset="0"/>
              </a:defRPr>
            </a:lvl6pPr>
            <a:lvl7pPr marL="2971800" indent="-228600" eaLnBrk="0" fontAlgn="base" hangingPunct="0">
              <a:spcBef>
                <a:spcPct val="0"/>
              </a:spcBef>
              <a:spcAft>
                <a:spcPct val="0"/>
              </a:spcAft>
              <a:defRPr sz="1600">
                <a:solidFill>
                  <a:schemeClr val="tx1"/>
                </a:solidFill>
                <a:latin typeface="Arial Narrow" pitchFamily="34" charset="0"/>
                <a:cs typeface="Arial" charset="0"/>
              </a:defRPr>
            </a:lvl7pPr>
            <a:lvl8pPr marL="3429000" indent="-228600" eaLnBrk="0" fontAlgn="base" hangingPunct="0">
              <a:spcBef>
                <a:spcPct val="0"/>
              </a:spcBef>
              <a:spcAft>
                <a:spcPct val="0"/>
              </a:spcAft>
              <a:defRPr sz="1600">
                <a:solidFill>
                  <a:schemeClr val="tx1"/>
                </a:solidFill>
                <a:latin typeface="Arial Narrow" pitchFamily="34" charset="0"/>
                <a:cs typeface="Arial" charset="0"/>
              </a:defRPr>
            </a:lvl8pPr>
            <a:lvl9pPr marL="3886200" indent="-228600" eaLnBrk="0" fontAlgn="base" hangingPunct="0">
              <a:spcBef>
                <a:spcPct val="0"/>
              </a:spcBef>
              <a:spcAft>
                <a:spcPct val="0"/>
              </a:spcAft>
              <a:defRPr sz="1600">
                <a:solidFill>
                  <a:schemeClr val="tx1"/>
                </a:solidFill>
                <a:latin typeface="Arial Narrow" pitchFamily="34" charset="0"/>
                <a:cs typeface="Arial" charset="0"/>
              </a:defRPr>
            </a:lvl9pPr>
          </a:lstStyle>
          <a:p>
            <a:pPr algn="ctr" eaLnBrk="1" hangingPunct="1">
              <a:lnSpc>
                <a:spcPct val="150000"/>
              </a:lnSpc>
              <a:spcBef>
                <a:spcPct val="50000"/>
              </a:spcBef>
              <a:defRPr/>
            </a:pPr>
            <a:r>
              <a:rPr lang="pt-BR" sz="800" smtClean="0">
                <a:solidFill>
                  <a:srgbClr val="000000"/>
                </a:solidFill>
                <a:latin typeface="Calibri" pitchFamily="34" charset="0"/>
                <a:ea typeface="ＭＳ Ｐゴシック"/>
                <a:cs typeface="Calibri" pitchFamily="34" charset="0"/>
              </a:rPr>
              <a:t>Pavimentação</a:t>
            </a:r>
          </a:p>
        </p:txBody>
      </p:sp>
      <p:sp>
        <p:nvSpPr>
          <p:cNvPr id="23637" name="AutoShape 14"/>
          <p:cNvSpPr>
            <a:spLocks/>
          </p:cNvSpPr>
          <p:nvPr/>
        </p:nvSpPr>
        <p:spPr bwMode="auto">
          <a:xfrm>
            <a:off x="0" y="711200"/>
            <a:ext cx="9793288" cy="508000"/>
          </a:xfrm>
          <a:custGeom>
            <a:avLst/>
            <a:gdLst>
              <a:gd name="T0" fmla="*/ 2147483647 w 21600"/>
              <a:gd name="T1" fmla="*/ 5971728 h 21600"/>
              <a:gd name="T2" fmla="*/ 2147483647 w 21600"/>
              <a:gd name="T3" fmla="*/ 5971728 h 21600"/>
              <a:gd name="T4" fmla="*/ 2147483647 w 21600"/>
              <a:gd name="T5" fmla="*/ 5971728 h 21600"/>
              <a:gd name="T6" fmla="*/ 2147483647 w 21600"/>
              <a:gd name="T7" fmla="*/ 597172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75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3600">
                <a:solidFill>
                  <a:schemeClr val="tx1"/>
                </a:solidFill>
                <a:cs typeface="Arial" charset="0"/>
                <a:sym typeface="Helvetica" pitchFamily="34" charset="0"/>
              </a:rPr>
              <a:t>PAC – GOVERNANÇA</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
          <p:cNvSpPr>
            <a:spLocks noChangeArrowheads="1"/>
          </p:cNvSpPr>
          <p:nvPr/>
        </p:nvSpPr>
        <p:spPr bwMode="auto">
          <a:xfrm>
            <a:off x="128588" y="2253640"/>
            <a:ext cx="9577387" cy="2831544"/>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177800" indent="-177800" algn="just" eaLnBrk="0" hangingPunct="0">
              <a:lnSpc>
                <a:spcPct val="75000"/>
              </a:lnSpc>
              <a:spcBef>
                <a:spcPts val="600"/>
              </a:spcBef>
              <a:spcAft>
                <a:spcPts val="0"/>
              </a:spcAft>
              <a:buFont typeface="Arial" pitchFamily="34" charset="0"/>
              <a:buChar char="•"/>
              <a:tabLst>
                <a:tab pos="114300" algn="l"/>
              </a:tabLst>
              <a:defRPr/>
            </a:pPr>
            <a:r>
              <a:rPr lang="pt-BR" sz="3600" dirty="0">
                <a:solidFill>
                  <a:srgbClr val="000000"/>
                </a:solidFill>
                <a:ea typeface="Times New Roman" pitchFamily="18" charset="0"/>
                <a:cs typeface="Calibri" pitchFamily="34" charset="0"/>
              </a:rPr>
              <a:t>Constituído por salas de situação</a:t>
            </a:r>
          </a:p>
          <a:p>
            <a:pPr marL="615950" lvl="1" indent="-342900" algn="just" eaLnBrk="0" hangingPunct="0">
              <a:lnSpc>
                <a:spcPct val="75000"/>
              </a:lnSpc>
              <a:spcBef>
                <a:spcPts val="600"/>
              </a:spcBef>
              <a:spcAft>
                <a:spcPts val="0"/>
              </a:spcAft>
              <a:buFont typeface="Arial" pitchFamily="34" charset="0"/>
              <a:buChar char="•"/>
              <a:tabLst>
                <a:tab pos="114300" algn="l"/>
              </a:tabLst>
              <a:defRPr/>
            </a:pPr>
            <a:r>
              <a:rPr lang="pt-BR" sz="2800" dirty="0">
                <a:solidFill>
                  <a:srgbClr val="000000"/>
                </a:solidFill>
                <a:ea typeface="Times New Roman" pitchFamily="18" charset="0"/>
                <a:cs typeface="Calibri" pitchFamily="34" charset="0"/>
              </a:rPr>
              <a:t>Instância permanente e colegiada</a:t>
            </a:r>
          </a:p>
          <a:p>
            <a:pPr marL="615950" lvl="1" indent="-342900" algn="just" eaLnBrk="0" hangingPunct="0">
              <a:lnSpc>
                <a:spcPct val="75000"/>
              </a:lnSpc>
              <a:spcBef>
                <a:spcPts val="600"/>
              </a:spcBef>
              <a:spcAft>
                <a:spcPts val="0"/>
              </a:spcAft>
              <a:buFont typeface="Arial" pitchFamily="34" charset="0"/>
              <a:buChar char="•"/>
              <a:tabLst>
                <a:tab pos="114300" algn="l"/>
              </a:tabLst>
              <a:defRPr/>
            </a:pPr>
            <a:r>
              <a:rPr lang="pt-BR" sz="2800" dirty="0">
                <a:solidFill>
                  <a:srgbClr val="000000"/>
                </a:solidFill>
                <a:ea typeface="Times New Roman" pitchFamily="18" charset="0"/>
                <a:cs typeface="Calibri" pitchFamily="34" charset="0"/>
              </a:rPr>
              <a:t>Monitoramento de todo ciclo do empreendimento</a:t>
            </a:r>
          </a:p>
          <a:p>
            <a:pPr marL="615950" lvl="1" indent="-342900" algn="just" eaLnBrk="0" hangingPunct="0">
              <a:lnSpc>
                <a:spcPct val="75000"/>
              </a:lnSpc>
              <a:spcBef>
                <a:spcPts val="600"/>
              </a:spcBef>
              <a:spcAft>
                <a:spcPts val="0"/>
              </a:spcAft>
              <a:buFont typeface="Arial" pitchFamily="34" charset="0"/>
              <a:buChar char="•"/>
              <a:tabLst>
                <a:tab pos="114300" algn="l"/>
              </a:tabLst>
              <a:defRPr/>
            </a:pPr>
            <a:r>
              <a:rPr lang="pt-BR" sz="2800" dirty="0">
                <a:solidFill>
                  <a:srgbClr val="000000"/>
                </a:solidFill>
                <a:ea typeface="Times New Roman" pitchFamily="18" charset="0"/>
                <a:cs typeface="Calibri" pitchFamily="34" charset="0"/>
              </a:rPr>
              <a:t>Identificação de dificuldades e proposição de soluções para sua superação</a:t>
            </a:r>
          </a:p>
          <a:p>
            <a:pPr marL="615950" lvl="1" indent="-342900" algn="just" eaLnBrk="0" hangingPunct="0">
              <a:lnSpc>
                <a:spcPct val="75000"/>
              </a:lnSpc>
              <a:spcBef>
                <a:spcPts val="600"/>
              </a:spcBef>
              <a:spcAft>
                <a:spcPts val="0"/>
              </a:spcAft>
              <a:buFont typeface="Arial" pitchFamily="34" charset="0"/>
              <a:buChar char="•"/>
              <a:tabLst>
                <a:tab pos="114300" algn="l"/>
              </a:tabLst>
              <a:defRPr/>
            </a:pPr>
            <a:r>
              <a:rPr lang="pt-BR" sz="2800" dirty="0">
                <a:solidFill>
                  <a:srgbClr val="000000"/>
                </a:solidFill>
                <a:ea typeface="ＭＳ Ｐゴシック"/>
                <a:cs typeface="Calibri" pitchFamily="34" charset="0"/>
              </a:rPr>
              <a:t>Acompanhamento efetivo de metas físicas</a:t>
            </a:r>
          </a:p>
          <a:p>
            <a:pPr marL="615950" lvl="1" indent="-342900" algn="just" eaLnBrk="0" hangingPunct="0">
              <a:lnSpc>
                <a:spcPct val="75000"/>
              </a:lnSpc>
              <a:spcBef>
                <a:spcPts val="600"/>
              </a:spcBef>
              <a:spcAft>
                <a:spcPts val="0"/>
              </a:spcAft>
              <a:buFont typeface="Arial" pitchFamily="34" charset="0"/>
              <a:buChar char="•"/>
              <a:tabLst>
                <a:tab pos="114300" algn="l"/>
              </a:tabLst>
              <a:defRPr/>
            </a:pPr>
            <a:endParaRPr lang="pt-BR" sz="2800" dirty="0">
              <a:solidFill>
                <a:srgbClr val="000000"/>
              </a:solidFill>
              <a:ea typeface="ＭＳ Ｐゴシック"/>
              <a:cs typeface="Calibri" pitchFamily="34" charset="0"/>
            </a:endParaRPr>
          </a:p>
        </p:txBody>
      </p:sp>
      <p:sp>
        <p:nvSpPr>
          <p:cNvPr id="24579" name="AutoShape 14"/>
          <p:cNvSpPr>
            <a:spLocks/>
          </p:cNvSpPr>
          <p:nvPr/>
        </p:nvSpPr>
        <p:spPr bwMode="auto">
          <a:xfrm>
            <a:off x="0" y="711200"/>
            <a:ext cx="9793288" cy="922338"/>
          </a:xfrm>
          <a:custGeom>
            <a:avLst/>
            <a:gdLst>
              <a:gd name="T0" fmla="*/ 2147483647 w 21600"/>
              <a:gd name="T1" fmla="*/ 19713480 h 21600"/>
              <a:gd name="T2" fmla="*/ 2147483647 w 21600"/>
              <a:gd name="T3" fmla="*/ 19713480 h 21600"/>
              <a:gd name="T4" fmla="*/ 2147483647 w 21600"/>
              <a:gd name="T5" fmla="*/ 19713480 h 21600"/>
              <a:gd name="T6" fmla="*/ 2147483647 w 21600"/>
              <a:gd name="T7" fmla="*/ 1971348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75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3600">
                <a:solidFill>
                  <a:schemeClr val="tx1"/>
                </a:solidFill>
                <a:cs typeface="Arial" charset="0"/>
                <a:sym typeface="Helvetica" pitchFamily="34" charset="0"/>
              </a:rPr>
              <a:t>PAC – SISTEMA INOVADOR DE PLANEJAMENTO, GESTÃO E MONITORAMENTO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
          <p:cNvSpPr>
            <a:spLocks noChangeArrowheads="1"/>
          </p:cNvSpPr>
          <p:nvPr/>
        </p:nvSpPr>
        <p:spPr bwMode="auto">
          <a:xfrm>
            <a:off x="215901" y="1477670"/>
            <a:ext cx="9577387" cy="475514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615950" lvl="1" indent="-342900" algn="just" eaLnBrk="0" hangingPunct="0">
              <a:lnSpc>
                <a:spcPct val="75000"/>
              </a:lnSpc>
              <a:spcBef>
                <a:spcPts val="600"/>
              </a:spcBef>
              <a:spcAft>
                <a:spcPts val="0"/>
              </a:spcAft>
              <a:buFont typeface="Arial" pitchFamily="34" charset="0"/>
              <a:buChar char="•"/>
              <a:tabLst>
                <a:tab pos="114300" algn="l"/>
              </a:tabLst>
              <a:defRPr/>
            </a:pPr>
            <a:endParaRPr lang="pt-BR" sz="2400" dirty="0">
              <a:solidFill>
                <a:srgbClr val="000000"/>
              </a:solidFill>
              <a:ea typeface="ＭＳ Ｐゴシック"/>
              <a:cs typeface="Calibri" pitchFamily="34"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r>
              <a:rPr lang="pt-BR" sz="3200" dirty="0">
                <a:solidFill>
                  <a:srgbClr val="000000"/>
                </a:solidFill>
                <a:ea typeface="ＭＳ Ｐゴシック"/>
                <a:cs typeface="Times New Roman" pitchFamily="18" charset="0"/>
              </a:rPr>
              <a:t>Transparência – Balanços </a:t>
            </a:r>
            <a:r>
              <a:rPr lang="pt-BR" sz="3200" dirty="0" smtClean="0">
                <a:solidFill>
                  <a:srgbClr val="000000"/>
                </a:solidFill>
                <a:ea typeface="ＭＳ Ｐゴシック"/>
                <a:cs typeface="Times New Roman" pitchFamily="18" charset="0"/>
              </a:rPr>
              <a:t>Quadrimestrais</a:t>
            </a:r>
          </a:p>
          <a:p>
            <a:pPr marL="177800" indent="-177800" algn="just" eaLnBrk="0" hangingPunct="0">
              <a:lnSpc>
                <a:spcPct val="75000"/>
              </a:lnSpc>
              <a:spcBef>
                <a:spcPts val="600"/>
              </a:spcBef>
              <a:spcAft>
                <a:spcPts val="0"/>
              </a:spcAft>
              <a:buFont typeface="Arial" pitchFamily="34" charset="0"/>
              <a:buChar char="•"/>
              <a:tabLst>
                <a:tab pos="114300" algn="l"/>
              </a:tabLst>
              <a:defRPr/>
            </a:pPr>
            <a:endParaRPr lang="pt-BR" sz="3200" dirty="0">
              <a:solidFill>
                <a:srgbClr val="000000"/>
              </a:solidFill>
              <a:ea typeface="ＭＳ Ｐゴシック"/>
              <a:cs typeface="Times New Roman" pitchFamily="18"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endParaRPr lang="pt-BR" sz="3200" dirty="0" smtClean="0">
              <a:solidFill>
                <a:srgbClr val="000000"/>
              </a:solidFill>
              <a:ea typeface="ＭＳ Ｐゴシック"/>
              <a:cs typeface="Times New Roman" pitchFamily="18"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endParaRPr lang="pt-BR" sz="3200" dirty="0">
              <a:solidFill>
                <a:srgbClr val="000000"/>
              </a:solidFill>
              <a:ea typeface="ＭＳ Ｐゴシック"/>
              <a:cs typeface="Times New Roman" pitchFamily="18"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endParaRPr lang="pt-BR" sz="3200" dirty="0" smtClean="0">
              <a:solidFill>
                <a:srgbClr val="000000"/>
              </a:solidFill>
              <a:ea typeface="ＭＳ Ｐゴシック"/>
              <a:cs typeface="Times New Roman" pitchFamily="18" charset="0"/>
            </a:endParaRPr>
          </a:p>
          <a:p>
            <a:pPr algn="just" eaLnBrk="0" hangingPunct="0">
              <a:lnSpc>
                <a:spcPct val="75000"/>
              </a:lnSpc>
              <a:spcBef>
                <a:spcPts val="600"/>
              </a:spcBef>
              <a:spcAft>
                <a:spcPts val="0"/>
              </a:spcAft>
              <a:tabLst>
                <a:tab pos="114300" algn="l"/>
              </a:tabLst>
              <a:defRPr/>
            </a:pPr>
            <a:endParaRPr lang="es-ES" sz="3200" dirty="0">
              <a:solidFill>
                <a:srgbClr val="000000"/>
              </a:solidFill>
              <a:ea typeface="ＭＳ Ｐゴシック"/>
              <a:cs typeface="Calibri" pitchFamily="34"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endParaRPr lang="pt-BR" sz="3200" dirty="0" smtClean="0">
              <a:solidFill>
                <a:srgbClr val="000000"/>
              </a:solidFill>
              <a:ea typeface="ＭＳ Ｐゴシック"/>
              <a:cs typeface="Times New Roman" pitchFamily="18"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endParaRPr lang="pt-BR" sz="3200" dirty="0">
              <a:solidFill>
                <a:srgbClr val="000000"/>
              </a:solidFill>
              <a:ea typeface="ＭＳ Ｐゴシック"/>
              <a:cs typeface="Times New Roman" pitchFamily="18" charset="0"/>
            </a:endParaRPr>
          </a:p>
          <a:p>
            <a:pPr marL="177800" indent="-177800" algn="just" eaLnBrk="0" hangingPunct="0">
              <a:lnSpc>
                <a:spcPct val="75000"/>
              </a:lnSpc>
              <a:spcBef>
                <a:spcPts val="600"/>
              </a:spcBef>
              <a:spcAft>
                <a:spcPts val="0"/>
              </a:spcAft>
              <a:buFont typeface="Arial" pitchFamily="34" charset="0"/>
              <a:buChar char="•"/>
              <a:tabLst>
                <a:tab pos="114300" algn="l"/>
              </a:tabLst>
              <a:defRPr/>
            </a:pPr>
            <a:r>
              <a:rPr lang="pt-BR" sz="3200" dirty="0">
                <a:solidFill>
                  <a:srgbClr val="000000"/>
                </a:solidFill>
                <a:ea typeface="ＭＳ Ｐゴシック"/>
                <a:cs typeface="Times New Roman" pitchFamily="18" charset="0"/>
              </a:rPr>
              <a:t>Disseminou a cultura de priorização, responsabilização e de transparência das informações</a:t>
            </a:r>
          </a:p>
        </p:txBody>
      </p:sp>
      <p:sp>
        <p:nvSpPr>
          <p:cNvPr id="24579" name="AutoShape 14"/>
          <p:cNvSpPr>
            <a:spLocks/>
          </p:cNvSpPr>
          <p:nvPr/>
        </p:nvSpPr>
        <p:spPr bwMode="auto">
          <a:xfrm>
            <a:off x="0" y="711200"/>
            <a:ext cx="9793288" cy="922338"/>
          </a:xfrm>
          <a:custGeom>
            <a:avLst/>
            <a:gdLst>
              <a:gd name="T0" fmla="*/ 2147483647 w 21600"/>
              <a:gd name="T1" fmla="*/ 19713480 h 21600"/>
              <a:gd name="T2" fmla="*/ 2147483647 w 21600"/>
              <a:gd name="T3" fmla="*/ 19713480 h 21600"/>
              <a:gd name="T4" fmla="*/ 2147483647 w 21600"/>
              <a:gd name="T5" fmla="*/ 19713480 h 21600"/>
              <a:gd name="T6" fmla="*/ 2147483647 w 21600"/>
              <a:gd name="T7" fmla="*/ 1971348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hangingPunct="0">
              <a:lnSpc>
                <a:spcPct val="75000"/>
              </a:lnSpc>
              <a:buClr>
                <a:srgbClr val="0066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pt-BR" sz="3600">
                <a:solidFill>
                  <a:schemeClr val="tx1"/>
                </a:solidFill>
                <a:cs typeface="Arial" charset="0"/>
                <a:sym typeface="Helvetica" pitchFamily="34" charset="0"/>
              </a:rPr>
              <a:t>PAC – SISTEMA INOVADOR DE PLANEJAMENTO, GESTÃO E MONITORAMENTO </a:t>
            </a:r>
          </a:p>
        </p:txBody>
      </p:sp>
      <p:pic>
        <p:nvPicPr>
          <p:cNvPr id="32770" name="Picture 2"/>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736976" y="2632483"/>
            <a:ext cx="1925536" cy="24455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436" t="19040" r="31926" b="8752"/>
          <a:stretch/>
        </p:blipFill>
        <p:spPr bwMode="auto">
          <a:xfrm>
            <a:off x="1857363" y="2304950"/>
            <a:ext cx="2096798" cy="30170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2647889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163" y="803275"/>
            <a:ext cx="9906001"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75000"/>
              </a:lnSpc>
              <a:buClr>
                <a:srgbClr val="006600"/>
              </a:buClr>
              <a:buSzPct val="100000"/>
            </a:pPr>
            <a:r>
              <a:rPr lang="pt-BR">
                <a:solidFill>
                  <a:schemeClr val="tx1"/>
                </a:solidFill>
                <a:cs typeface="Arial" charset="0"/>
              </a:rPr>
              <a:t>PAC COLOCOU O INVESTIMENTO PÚBLICO COMO MOTOR  DO CRESCIMENTO DO PAÍS</a:t>
            </a:r>
          </a:p>
        </p:txBody>
      </p:sp>
      <p:sp>
        <p:nvSpPr>
          <p:cNvPr id="16" name="CaixaDeTexto 15"/>
          <p:cNvSpPr txBox="1"/>
          <p:nvPr/>
        </p:nvSpPr>
        <p:spPr>
          <a:xfrm>
            <a:off x="451262" y="4430678"/>
            <a:ext cx="4229804" cy="836126"/>
          </a:xfrm>
          <a:prstGeom prst="rect">
            <a:avLst/>
          </a:prstGeom>
          <a:solidFill>
            <a:schemeClr val="bg1">
              <a:lumMod val="75000"/>
            </a:schemeClr>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lnSpc>
                <a:spcPts val="2900"/>
              </a:lnSpc>
              <a:spcBef>
                <a:spcPts val="0"/>
              </a:spcBef>
              <a:spcAft>
                <a:spcPts val="0"/>
              </a:spcAft>
              <a:defRPr/>
            </a:pPr>
            <a:r>
              <a:rPr lang="pt-BR" sz="3200" dirty="0">
                <a:solidFill>
                  <a:schemeClr val="tx1"/>
                </a:solidFill>
                <a:effectLst>
                  <a:outerShdw blurRad="38100" dist="38100" dir="2700000" algn="tl">
                    <a:srgbClr val="C0C0C0"/>
                  </a:outerShdw>
                </a:effectLst>
                <a:latin typeface="Calibri" pitchFamily="34" charset="0"/>
                <a:cs typeface="Calibri" pitchFamily="34" charset="0"/>
              </a:rPr>
              <a:t>94,1% </a:t>
            </a:r>
          </a:p>
          <a:p>
            <a:pPr algn="ctr" fontAlgn="auto">
              <a:lnSpc>
                <a:spcPts val="2900"/>
              </a:lnSpc>
              <a:spcBef>
                <a:spcPts val="0"/>
              </a:spcBef>
              <a:spcAft>
                <a:spcPts val="0"/>
              </a:spcAft>
              <a:defRPr/>
            </a:pPr>
            <a:r>
              <a:rPr lang="pt-BR" sz="2800" dirty="0">
                <a:solidFill>
                  <a:schemeClr val="tx1"/>
                </a:solidFill>
                <a:effectLst>
                  <a:outerShdw blurRad="38100" dist="38100" dir="2700000" algn="tl">
                    <a:srgbClr val="C0C0C0"/>
                  </a:outerShdw>
                </a:effectLst>
                <a:latin typeface="Calibri" pitchFamily="34" charset="0"/>
                <a:cs typeface="Calibri" pitchFamily="34" charset="0"/>
              </a:rPr>
              <a:t>executados até dez/2010</a:t>
            </a:r>
            <a:endParaRPr lang="pt-BR" sz="2800" dirty="0">
              <a:solidFill>
                <a:schemeClr val="tx1"/>
              </a:solidFill>
              <a:latin typeface="Calibri" pitchFamily="34" charset="0"/>
              <a:cs typeface="Calibri" pitchFamily="34" charset="0"/>
            </a:endParaRPr>
          </a:p>
        </p:txBody>
      </p:sp>
      <p:sp>
        <p:nvSpPr>
          <p:cNvPr id="18" name="CaixaDeTexto 17"/>
          <p:cNvSpPr txBox="1"/>
          <p:nvPr/>
        </p:nvSpPr>
        <p:spPr>
          <a:xfrm>
            <a:off x="5027775" y="4430678"/>
            <a:ext cx="4299144" cy="836126"/>
          </a:xfrm>
          <a:prstGeom prst="rect">
            <a:avLst/>
          </a:prstGeom>
          <a:solidFill>
            <a:schemeClr val="bg1">
              <a:lumMod val="75000"/>
            </a:schemeClr>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lnSpc>
                <a:spcPts val="2900"/>
              </a:lnSpc>
              <a:spcBef>
                <a:spcPts val="0"/>
              </a:spcBef>
              <a:spcAft>
                <a:spcPts val="0"/>
              </a:spcAft>
              <a:defRPr/>
            </a:pPr>
            <a:r>
              <a:rPr lang="pt-BR" sz="3200" dirty="0">
                <a:solidFill>
                  <a:schemeClr val="tx1"/>
                </a:solidFill>
                <a:effectLst>
                  <a:outerShdw blurRad="38100" dist="38100" dir="2700000" algn="tl">
                    <a:srgbClr val="C0C0C0"/>
                  </a:outerShdw>
                </a:effectLst>
                <a:latin typeface="Calibri" pitchFamily="34" charset="0"/>
                <a:cs typeface="Calibri" pitchFamily="34" charset="0"/>
              </a:rPr>
              <a:t>47,8% </a:t>
            </a:r>
          </a:p>
          <a:p>
            <a:pPr algn="ctr" fontAlgn="auto">
              <a:lnSpc>
                <a:spcPts val="2900"/>
              </a:lnSpc>
              <a:spcBef>
                <a:spcPts val="0"/>
              </a:spcBef>
              <a:spcAft>
                <a:spcPts val="0"/>
              </a:spcAft>
              <a:defRPr/>
            </a:pPr>
            <a:r>
              <a:rPr lang="pt-BR" sz="2800" dirty="0">
                <a:solidFill>
                  <a:schemeClr val="tx1"/>
                </a:solidFill>
                <a:effectLst>
                  <a:outerShdw blurRad="38100" dist="38100" dir="2700000" algn="tl">
                    <a:srgbClr val="C0C0C0"/>
                  </a:outerShdw>
                </a:effectLst>
                <a:latin typeface="Calibri" pitchFamily="34" charset="0"/>
                <a:cs typeface="Calibri" pitchFamily="34" charset="0"/>
              </a:rPr>
              <a:t>executados até dez/2012</a:t>
            </a:r>
            <a:endParaRPr lang="pt-BR" sz="2800" dirty="0">
              <a:solidFill>
                <a:schemeClr val="tx1"/>
              </a:solidFill>
              <a:latin typeface="Calibri" pitchFamily="34" charset="0"/>
              <a:cs typeface="Calibri" pitchFamily="34" charset="0"/>
            </a:endParaRPr>
          </a:p>
        </p:txBody>
      </p:sp>
      <p:sp>
        <p:nvSpPr>
          <p:cNvPr id="25609" name="CaixaDeTexto 8"/>
          <p:cNvSpPr txBox="1">
            <a:spLocks noChangeArrowheads="1"/>
          </p:cNvSpPr>
          <p:nvPr/>
        </p:nvSpPr>
        <p:spPr bwMode="auto">
          <a:xfrm>
            <a:off x="3870325" y="2308225"/>
            <a:ext cx="9572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r>
              <a:rPr lang="pt-BR" sz="1400">
                <a:solidFill>
                  <a:schemeClr val="tx1"/>
                </a:solidFill>
                <a:cs typeface="Arial" charset="0"/>
              </a:rPr>
              <a:t>R$ bilhões</a:t>
            </a:r>
          </a:p>
        </p:txBody>
      </p:sp>
      <p:sp>
        <p:nvSpPr>
          <p:cNvPr id="11" name="Retângulo 10"/>
          <p:cNvSpPr/>
          <p:nvPr/>
        </p:nvSpPr>
        <p:spPr>
          <a:xfrm>
            <a:off x="1118100" y="1840482"/>
            <a:ext cx="293567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fontAlgn="auto">
              <a:spcBef>
                <a:spcPct val="20000"/>
              </a:spcBef>
              <a:spcAft>
                <a:spcPts val="0"/>
              </a:spcAft>
              <a:defRPr/>
            </a:pPr>
            <a:r>
              <a:rPr lang="pt-BR" sz="2800" dirty="0">
                <a:solidFill>
                  <a:schemeClr val="tx1"/>
                </a:solidFill>
                <a:ea typeface="ＭＳ Ｐゴシック" pitchFamily="34" charset="-128"/>
                <a:cs typeface="Calibri" pitchFamily="34" charset="0"/>
              </a:rPr>
              <a:t>PAC 1 – 2007-2010</a:t>
            </a:r>
          </a:p>
        </p:txBody>
      </p:sp>
      <p:sp>
        <p:nvSpPr>
          <p:cNvPr id="12" name="Retângulo 11"/>
          <p:cNvSpPr/>
          <p:nvPr/>
        </p:nvSpPr>
        <p:spPr>
          <a:xfrm>
            <a:off x="5729279" y="1840482"/>
            <a:ext cx="293567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fontAlgn="auto">
              <a:spcBef>
                <a:spcPct val="20000"/>
              </a:spcBef>
              <a:spcAft>
                <a:spcPts val="0"/>
              </a:spcAft>
              <a:defRPr/>
            </a:pPr>
            <a:r>
              <a:rPr lang="pt-BR" sz="2800">
                <a:solidFill>
                  <a:schemeClr val="tx1"/>
                </a:solidFill>
                <a:ea typeface="ＭＳ Ｐゴシック" pitchFamily="34" charset="-128"/>
                <a:cs typeface="Calibri" pitchFamily="34" charset="0"/>
              </a:rPr>
              <a:t>PAC 2 – 2011-2014</a:t>
            </a:r>
          </a:p>
        </p:txBody>
      </p:sp>
      <p:graphicFrame>
        <p:nvGraphicFramePr>
          <p:cNvPr id="12341" name="Group 53"/>
          <p:cNvGraphicFramePr>
            <a:graphicFrameLocks noGrp="1"/>
          </p:cNvGraphicFramePr>
          <p:nvPr/>
        </p:nvGraphicFramePr>
        <p:xfrm>
          <a:off x="481013" y="2568575"/>
          <a:ext cx="4221162" cy="1739900"/>
        </p:xfrm>
        <a:graphic>
          <a:graphicData uri="http://schemas.openxmlformats.org/drawingml/2006/table">
            <a:tbl>
              <a:tblPr/>
              <a:tblGrid>
                <a:gridCol w="2386548"/>
                <a:gridCol w="1834614"/>
              </a:tblGrid>
              <a:tr h="396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pitchFamily="34" charset="0"/>
                        </a:rPr>
                        <a:t>LOGÍSTICA</a:t>
                      </a:r>
                    </a:p>
                  </a:txBody>
                  <a:tcPr marL="88031" marR="0"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pt-BR" sz="2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81,6</a:t>
                      </a:r>
                    </a:p>
                  </a:txBody>
                  <a:tcPr marL="389914" marR="103165"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pitchFamily="34" charset="0"/>
                        </a:rPr>
                        <a:t>ENERGÉTICA</a:t>
                      </a:r>
                    </a:p>
                  </a:txBody>
                  <a:tcPr marL="88031" marR="0"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pt-BR" sz="2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300,1</a:t>
                      </a:r>
                    </a:p>
                  </a:txBody>
                  <a:tcPr marL="389914" marR="103165"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tx1"/>
                          </a:solidFill>
                          <a:effectLst>
                            <a:outerShdw blurRad="38100" dist="38100" dir="2700000" algn="tl">
                              <a:srgbClr val="C0C0C0"/>
                            </a:outerShdw>
                          </a:effectLst>
                          <a:latin typeface="Calibri" pitchFamily="34" charset="0"/>
                          <a:cs typeface="Arial" pitchFamily="34" charset="0"/>
                        </a:rPr>
                        <a:t>SOCIAL E URBANO</a:t>
                      </a:r>
                    </a:p>
                  </a:txBody>
                  <a:tcPr marL="88031" marR="0"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275,7</a:t>
                      </a:r>
                    </a:p>
                  </a:txBody>
                  <a:tcPr marL="389914" marR="103165"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pitchFamily="34" charset="0"/>
                        </a:rPr>
                        <a:t>TOTAL</a:t>
                      </a:r>
                    </a:p>
                  </a:txBody>
                  <a:tcPr marL="88031" marR="0"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657,4</a:t>
                      </a:r>
                    </a:p>
                  </a:txBody>
                  <a:tcPr marL="389914" marR="103165"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343" name="Group 55"/>
          <p:cNvGraphicFramePr>
            <a:graphicFrameLocks noGrp="1"/>
          </p:cNvGraphicFramePr>
          <p:nvPr/>
        </p:nvGraphicFramePr>
        <p:xfrm>
          <a:off x="5048250" y="2566988"/>
          <a:ext cx="4298950" cy="1768475"/>
        </p:xfrm>
        <a:graphic>
          <a:graphicData uri="http://schemas.openxmlformats.org/drawingml/2006/table">
            <a:tbl>
              <a:tblPr/>
              <a:tblGrid>
                <a:gridCol w="2426327"/>
                <a:gridCol w="1872623"/>
              </a:tblGrid>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pitchFamily="34" charset="0"/>
                        </a:rPr>
                        <a:t>LOGÍSTICA</a:t>
                      </a:r>
                    </a:p>
                  </a:txBody>
                  <a:tcPr marL="88049" marR="0"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pt-BR" sz="2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158,0</a:t>
                      </a:r>
                    </a:p>
                  </a:txBody>
                  <a:tcPr marL="389952" marR="103175"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pitchFamily="34" charset="0"/>
                        </a:rPr>
                        <a:t>ENERGÉTICA</a:t>
                      </a:r>
                    </a:p>
                  </a:txBody>
                  <a:tcPr marL="88049" marR="0"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pt-BR" sz="2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466,3 </a:t>
                      </a:r>
                    </a:p>
                  </a:txBody>
                  <a:tcPr marL="389952" marR="103175"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tx1"/>
                          </a:solidFill>
                          <a:effectLst>
                            <a:outerShdw blurRad="38100" dist="38100" dir="2700000" algn="tl">
                              <a:srgbClr val="C0C0C0"/>
                            </a:outerShdw>
                          </a:effectLst>
                          <a:latin typeface="Calibri" pitchFamily="34" charset="0"/>
                          <a:cs typeface="Arial" pitchFamily="34" charset="0"/>
                        </a:rPr>
                        <a:t>SOCIAL E URBANO</a:t>
                      </a:r>
                    </a:p>
                  </a:txBody>
                  <a:tcPr marL="88049" marR="0"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pt-BR" sz="2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365,1</a:t>
                      </a:r>
                    </a:p>
                  </a:txBody>
                  <a:tcPr marL="389952" marR="103175"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pitchFamily="34" charset="0"/>
                        </a:rPr>
                        <a:t>TOTAL</a:t>
                      </a:r>
                    </a:p>
                  </a:txBody>
                  <a:tcPr marL="88049" marR="0" marT="45676" marB="456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pt-BR" sz="3000" b="1" i="0" u="none" strike="noStrike" kern="1200" cap="none" normalizeH="0" baseline="0" dirty="0" smtClean="0">
                          <a:ln>
                            <a:noFill/>
                          </a:ln>
                          <a:solidFill>
                            <a:schemeClr val="tx1"/>
                          </a:solidFill>
                          <a:effectLst>
                            <a:outerShdw blurRad="38100" dist="38100" dir="2700000" algn="tl">
                              <a:srgbClr val="C0C0C0"/>
                            </a:outerShdw>
                          </a:effectLst>
                          <a:latin typeface="Calibri" pitchFamily="34" charset="0"/>
                          <a:ea typeface="+mn-ea"/>
                          <a:cs typeface="Arial" pitchFamily="34" charset="0"/>
                        </a:rPr>
                        <a:t>989,4</a:t>
                      </a:r>
                      <a:r>
                        <a:rPr kumimoji="0" lang="pt-BR" sz="3000" b="1" i="0" u="none"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Arial" charset="0"/>
                        </a:rPr>
                        <a:t> </a:t>
                      </a:r>
                    </a:p>
                  </a:txBody>
                  <a:tcPr marL="389952" marR="103175" marT="45693" marB="456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50" name="CaixaDeTexto 8"/>
          <p:cNvSpPr txBox="1">
            <a:spLocks noChangeArrowheads="1"/>
          </p:cNvSpPr>
          <p:nvPr/>
        </p:nvSpPr>
        <p:spPr bwMode="auto">
          <a:xfrm>
            <a:off x="8453438" y="2308225"/>
            <a:ext cx="95726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r>
              <a:rPr lang="pt-BR" sz="1400">
                <a:solidFill>
                  <a:schemeClr val="tx1"/>
                </a:solidFill>
                <a:cs typeface="Arial" charset="0"/>
              </a:rPr>
              <a:t>R$ bilhões</a:t>
            </a:r>
          </a:p>
        </p:txBody>
      </p:sp>
      <p:sp>
        <p:nvSpPr>
          <p:cNvPr id="13" name="CaixaDeTexto 12"/>
          <p:cNvSpPr txBox="1"/>
          <p:nvPr/>
        </p:nvSpPr>
        <p:spPr>
          <a:xfrm>
            <a:off x="449373" y="5387990"/>
            <a:ext cx="4229804" cy="836126"/>
          </a:xfrm>
          <a:prstGeom prst="rect">
            <a:avLst/>
          </a:prstGeom>
          <a:solidFill>
            <a:schemeClr val="bg1">
              <a:lumMod val="75000"/>
            </a:schemeClr>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lnSpc>
                <a:spcPts val="2900"/>
              </a:lnSpc>
              <a:spcBef>
                <a:spcPts val="0"/>
              </a:spcBef>
              <a:spcAft>
                <a:spcPts val="0"/>
              </a:spcAft>
              <a:defRPr/>
            </a:pPr>
            <a:r>
              <a:rPr lang="pt-BR" sz="3200" dirty="0">
                <a:solidFill>
                  <a:schemeClr val="tx1"/>
                </a:solidFill>
                <a:effectLst>
                  <a:outerShdw blurRad="38100" dist="38100" dir="2700000" algn="tl">
                    <a:srgbClr val="C0C0C0"/>
                  </a:outerShdw>
                </a:effectLst>
                <a:latin typeface="Calibri" pitchFamily="34" charset="0"/>
                <a:cs typeface="Calibri" pitchFamily="34" charset="0"/>
              </a:rPr>
              <a:t>82% do previsto concluir até dez/2010</a:t>
            </a:r>
          </a:p>
        </p:txBody>
      </p:sp>
      <p:sp>
        <p:nvSpPr>
          <p:cNvPr id="14" name="CaixaDeTexto 13"/>
          <p:cNvSpPr txBox="1"/>
          <p:nvPr/>
        </p:nvSpPr>
        <p:spPr>
          <a:xfrm>
            <a:off x="5047745" y="5387990"/>
            <a:ext cx="4279174" cy="836126"/>
          </a:xfrm>
          <a:prstGeom prst="rect">
            <a:avLst/>
          </a:prstGeom>
          <a:solidFill>
            <a:schemeClr val="bg1">
              <a:lumMod val="75000"/>
            </a:schemeClr>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spAutoFit/>
          </a:bodyPr>
          <a:lstStyle/>
          <a:p>
            <a:pPr algn="ctr" fontAlgn="auto">
              <a:lnSpc>
                <a:spcPts val="2900"/>
              </a:lnSpc>
              <a:spcBef>
                <a:spcPts val="0"/>
              </a:spcBef>
              <a:spcAft>
                <a:spcPts val="0"/>
              </a:spcAft>
              <a:defRPr/>
            </a:pPr>
            <a:r>
              <a:rPr lang="pt-BR" sz="3200" dirty="0">
                <a:solidFill>
                  <a:schemeClr val="tx1"/>
                </a:solidFill>
                <a:effectLst>
                  <a:outerShdw blurRad="38100" dist="38100" dir="2700000" algn="tl">
                    <a:srgbClr val="C0C0C0"/>
                  </a:outerShdw>
                </a:effectLst>
                <a:latin typeface="Calibri" pitchFamily="34" charset="0"/>
                <a:cs typeface="Calibri" pitchFamily="34" charset="0"/>
              </a:rPr>
              <a:t>46,4% do previsto concluir até dez/2014</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9175" y="1196975"/>
            <a:ext cx="4613275" cy="447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6038" y="762000"/>
            <a:ext cx="9906000"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MINHA CASA, MINHA VIDA - 2009</a:t>
            </a:r>
          </a:p>
        </p:txBody>
      </p:sp>
      <p:sp>
        <p:nvSpPr>
          <p:cNvPr id="4" name="Rectangle 2"/>
          <p:cNvSpPr txBox="1">
            <a:spLocks noChangeArrowheads="1"/>
          </p:cNvSpPr>
          <p:nvPr/>
        </p:nvSpPr>
        <p:spPr>
          <a:xfrm>
            <a:off x="200025" y="1666875"/>
            <a:ext cx="9599613" cy="2952750"/>
          </a:xfrm>
          <a:prstGeom prst="rect">
            <a:avLst/>
          </a:prstGeom>
        </p:spPr>
        <p:txBody>
          <a:bodyPr/>
          <a:lstStyle/>
          <a:p>
            <a:pPr marL="177800" indent="-177800">
              <a:lnSpc>
                <a:spcPct val="75000"/>
              </a:lnSpc>
              <a:spcBef>
                <a:spcPts val="600"/>
              </a:spcBef>
              <a:buClr>
                <a:schemeClr val="tx1"/>
              </a:buClr>
              <a:buSzPct val="75000"/>
              <a:buFont typeface="Arial" pitchFamily="34" charset="0"/>
              <a:buChar char="•"/>
              <a:defRPr/>
            </a:pPr>
            <a:r>
              <a:rPr lang="pt-BR" sz="2800" kern="0" dirty="0">
                <a:solidFill>
                  <a:schemeClr val="tx1"/>
                </a:solidFill>
                <a:ea typeface="+mn-ea"/>
                <a:cs typeface="Calibri" pitchFamily="34" charset="0"/>
              </a:rPr>
              <a:t>Construção de 1 milhão de moradias</a:t>
            </a:r>
          </a:p>
          <a:p>
            <a:pPr marL="177800" indent="-177800">
              <a:lnSpc>
                <a:spcPct val="75000"/>
              </a:lnSpc>
              <a:spcBef>
                <a:spcPts val="600"/>
              </a:spcBef>
              <a:buClr>
                <a:schemeClr val="tx1"/>
              </a:buClr>
              <a:buSzPct val="75000"/>
              <a:buFont typeface="Arial" pitchFamily="34" charset="0"/>
              <a:buChar char="•"/>
              <a:defRPr/>
            </a:pPr>
            <a:r>
              <a:rPr lang="pt-BR" sz="2800" kern="0" dirty="0">
                <a:solidFill>
                  <a:schemeClr val="tx1"/>
                </a:solidFill>
                <a:ea typeface="+mn-ea"/>
                <a:cs typeface="Calibri" pitchFamily="34" charset="0"/>
              </a:rPr>
              <a:t>Acesso das famílias de baixa renda à casa própria </a:t>
            </a:r>
          </a:p>
          <a:p>
            <a:pPr marL="177800" indent="-177800">
              <a:lnSpc>
                <a:spcPct val="75000"/>
              </a:lnSpc>
              <a:spcBef>
                <a:spcPts val="600"/>
              </a:spcBef>
              <a:buClr>
                <a:schemeClr val="tx1"/>
              </a:buClr>
              <a:buSzPct val="75000"/>
              <a:buFont typeface="Arial" pitchFamily="34" charset="0"/>
              <a:buChar char="•"/>
              <a:defRPr/>
            </a:pPr>
            <a:r>
              <a:rPr lang="pt-BR" sz="2800" kern="0" dirty="0">
                <a:solidFill>
                  <a:schemeClr val="tx1"/>
                </a:solidFill>
                <a:ea typeface="+mn-ea"/>
                <a:cs typeface="Calibri" pitchFamily="34" charset="0"/>
              </a:rPr>
              <a:t>Geração de emprego e renda por meio do aumento do investimento na construção civil</a:t>
            </a:r>
          </a:p>
        </p:txBody>
      </p:sp>
      <p:sp>
        <p:nvSpPr>
          <p:cNvPr id="27652" name="Text Box 7"/>
          <p:cNvSpPr txBox="1">
            <a:spLocks noChangeArrowheads="1"/>
          </p:cNvSpPr>
          <p:nvPr/>
        </p:nvSpPr>
        <p:spPr bwMode="auto">
          <a:xfrm>
            <a:off x="200025" y="4713288"/>
            <a:ext cx="9705975"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4000" b="1">
                <a:solidFill>
                  <a:srgbClr val="3C7483"/>
                </a:solidFill>
                <a:latin typeface="Calibri" pitchFamily="34" charset="0"/>
                <a:ea typeface="MS PGothic" pitchFamily="34" charset="-128"/>
              </a:defRPr>
            </a:lvl1pPr>
            <a:lvl2pPr marL="622300" indent="-16510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lnSpc>
                <a:spcPct val="75000"/>
              </a:lnSpc>
              <a:spcBef>
                <a:spcPts val="600"/>
              </a:spcBef>
              <a:buFont typeface="Arial" charset="0"/>
              <a:buChar char="•"/>
            </a:pPr>
            <a:r>
              <a:rPr lang="pt-BR" sz="2800">
                <a:solidFill>
                  <a:schemeClr val="tx1"/>
                </a:solidFill>
              </a:rPr>
              <a:t>Integra o modelo de desenvolvimento do Governo Federal</a:t>
            </a:r>
          </a:p>
          <a:p>
            <a:pPr lvl="1" eaLnBrk="1" hangingPunct="1">
              <a:lnSpc>
                <a:spcPct val="75000"/>
              </a:lnSpc>
              <a:spcBef>
                <a:spcPts val="600"/>
              </a:spcBef>
              <a:buFont typeface="Arial" charset="0"/>
              <a:buChar char="•"/>
            </a:pPr>
            <a:r>
              <a:rPr lang="pt-BR" sz="2800">
                <a:solidFill>
                  <a:schemeClr val="tx1"/>
                </a:solidFill>
              </a:rPr>
              <a:t> </a:t>
            </a:r>
            <a:r>
              <a:rPr lang="pt-BR" sz="2400">
                <a:solidFill>
                  <a:schemeClr val="tx1"/>
                </a:solidFill>
              </a:rPr>
              <a:t>Política de distribuição de renda e inclusão social</a:t>
            </a:r>
          </a:p>
          <a:p>
            <a:pPr lvl="1" eaLnBrk="1" hangingPunct="1">
              <a:lnSpc>
                <a:spcPct val="75000"/>
              </a:lnSpc>
              <a:spcBef>
                <a:spcPts val="600"/>
              </a:spcBef>
              <a:buFont typeface="Arial" charset="0"/>
              <a:buChar char="•"/>
            </a:pPr>
            <a:r>
              <a:rPr lang="pt-BR" sz="2400">
                <a:solidFill>
                  <a:schemeClr val="tx1"/>
                </a:solidFill>
              </a:rPr>
              <a:t> Função anticíclica: estimula a demanda e o emprego</a:t>
            </a:r>
          </a:p>
        </p:txBody>
      </p:sp>
      <p:sp>
        <p:nvSpPr>
          <p:cNvPr id="6" name="Seta para baixo 5"/>
          <p:cNvSpPr/>
          <p:nvPr/>
        </p:nvSpPr>
        <p:spPr bwMode="auto">
          <a:xfrm>
            <a:off x="3513138" y="3429000"/>
            <a:ext cx="792162" cy="1079500"/>
          </a:xfrm>
          <a:prstGeom prst="downArrow">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solidFill>
                <a:srgbClr val="808080"/>
              </a:solidFill>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Conteúdo 2"/>
          <p:cNvSpPr>
            <a:spLocks noGrp="1"/>
          </p:cNvSpPr>
          <p:nvPr>
            <p:ph idx="1"/>
          </p:nvPr>
        </p:nvSpPr>
        <p:spPr>
          <a:xfrm>
            <a:off x="232173" y="1071564"/>
            <a:ext cx="9441656" cy="5572125"/>
          </a:xfrm>
        </p:spPr>
        <p:txBody>
          <a:bodyPr/>
          <a:lstStyle/>
          <a:p>
            <a:r>
              <a:rPr lang="pt-BR" sz="2000" b="1" smtClean="0">
                <a:solidFill>
                  <a:srgbClr val="000000"/>
                </a:solidFill>
                <a:cs typeface="Arial" charset="0"/>
              </a:rPr>
              <a:t>Evolução do volume de recursos dos PPAs</a:t>
            </a:r>
          </a:p>
          <a:p>
            <a:endParaRPr lang="pt-BR" sz="2000" b="1" smtClean="0">
              <a:solidFill>
                <a:srgbClr val="000000"/>
              </a:solidFill>
              <a:cs typeface="Arial" charset="0"/>
            </a:endParaRPr>
          </a:p>
          <a:p>
            <a:endParaRPr lang="pt-BR" smtClean="0">
              <a:latin typeface="Calibri" pitchFamily="34" charset="0"/>
            </a:endParaRPr>
          </a:p>
        </p:txBody>
      </p:sp>
      <p:pic>
        <p:nvPicPr>
          <p:cNvPr id="59396" name="Picture 6" descr="C:\Documents and Settings\claudio.navarro\Desktop\image.jpeg"/>
          <p:cNvPicPr>
            <a:picLocks noChangeAspect="1" noChangeArrowheads="1"/>
          </p:cNvPicPr>
          <p:nvPr/>
        </p:nvPicPr>
        <p:blipFill>
          <a:blip r:embed="rId2" cstate="print"/>
          <a:srcRect/>
          <a:stretch>
            <a:fillRect/>
          </a:stretch>
        </p:blipFill>
        <p:spPr bwMode="auto">
          <a:xfrm>
            <a:off x="386954" y="1857375"/>
            <a:ext cx="874514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00050" y="1628775"/>
            <a:ext cx="9521825" cy="3128963"/>
          </a:xfrm>
          <a:prstGeom prst="rect">
            <a:avLst/>
          </a:prstGeom>
          <a:noFill/>
          <a:ln w="9525">
            <a:noFill/>
            <a:round/>
            <a:headEnd/>
            <a:tailEnd/>
          </a:ln>
          <a:effectLst/>
        </p:spPr>
        <p:txBody>
          <a:bodyPr lIns="90000" tIns="46800" rIns="90000" bIns="46800">
            <a:spAutoFit/>
          </a:bodyPr>
          <a:lstStyle/>
          <a:p>
            <a:pPr marL="266700" indent="-266700">
              <a:lnSpc>
                <a:spcPct val="85000"/>
              </a:lnSpc>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chemeClr val="accent4"/>
                </a:solidFill>
                <a:ea typeface="ＭＳ Ｐゴシック"/>
                <a:cs typeface="Calibri" pitchFamily="34" charset="0"/>
              </a:rPr>
              <a:t>Elementos para viabilizar o programa</a:t>
            </a:r>
          </a:p>
          <a:p>
            <a:pPr marL="355600" lvl="1" indent="-1778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3200" dirty="0">
                <a:solidFill>
                  <a:schemeClr val="accent4"/>
                </a:solidFill>
                <a:ea typeface="ＭＳ Ｐゴシック"/>
                <a:cs typeface="Calibri" pitchFamily="34" charset="0"/>
              </a:rPr>
              <a:t>Mais subsídio para baixa renda</a:t>
            </a:r>
          </a:p>
          <a:p>
            <a:pPr marL="355600" lvl="1" indent="-1778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3200" dirty="0">
                <a:solidFill>
                  <a:schemeClr val="accent4"/>
                </a:solidFill>
                <a:ea typeface="ＭＳ Ｐゴシック"/>
                <a:cs typeface="Calibri" pitchFamily="34" charset="0"/>
              </a:rPr>
              <a:t>Maior acesso a financiamento pelo FGTS</a:t>
            </a:r>
          </a:p>
          <a:p>
            <a:pPr marL="355600" lvl="1" indent="-1778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3200" dirty="0">
                <a:solidFill>
                  <a:schemeClr val="accent4"/>
                </a:solidFill>
                <a:ea typeface="ＭＳ Ｐゴシック"/>
                <a:cs typeface="Calibri" pitchFamily="34" charset="0"/>
              </a:rPr>
              <a:t>Redução do risco do financiamento</a:t>
            </a:r>
          </a:p>
          <a:p>
            <a:pPr marL="355600" lvl="1" indent="-1778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3200" dirty="0">
                <a:solidFill>
                  <a:schemeClr val="accent4"/>
                </a:solidFill>
                <a:ea typeface="ＭＳ Ｐゴシック"/>
                <a:cs typeface="Calibri" pitchFamily="34" charset="0"/>
              </a:rPr>
              <a:t>Redução ou isenção do prêmio do seguro</a:t>
            </a:r>
          </a:p>
          <a:p>
            <a:pPr marL="355600" lvl="1" indent="-1778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3200" dirty="0">
                <a:solidFill>
                  <a:schemeClr val="accent4"/>
                </a:solidFill>
                <a:ea typeface="ＭＳ Ｐゴシック"/>
                <a:cs typeface="Calibri" pitchFamily="34" charset="0"/>
              </a:rPr>
              <a:t>Parceria com setor privado – elaboração e execução</a:t>
            </a:r>
          </a:p>
          <a:p>
            <a:pPr marL="355600" indent="-1778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3200" dirty="0">
              <a:solidFill>
                <a:schemeClr val="accent4"/>
              </a:solidFill>
              <a:ea typeface="ＭＳ Ｐゴシック"/>
              <a:cs typeface="Calibri" pitchFamily="34" charset="0"/>
            </a:endParaRPr>
          </a:p>
        </p:txBody>
      </p:sp>
      <p:sp>
        <p:nvSpPr>
          <p:cNvPr id="28675" name="Text Box 1"/>
          <p:cNvSpPr txBox="1">
            <a:spLocks noChangeArrowheads="1"/>
          </p:cNvSpPr>
          <p:nvPr/>
        </p:nvSpPr>
        <p:spPr bwMode="auto">
          <a:xfrm>
            <a:off x="46038" y="762000"/>
            <a:ext cx="9906000"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MINHA CASA, MINHA VIDA - 2009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00050" y="1628775"/>
            <a:ext cx="8585200" cy="5056188"/>
          </a:xfrm>
          <a:prstGeom prst="rect">
            <a:avLst/>
          </a:prstGeom>
          <a:noFill/>
          <a:ln w="9525">
            <a:noFill/>
            <a:round/>
            <a:headEnd/>
            <a:tailEnd/>
          </a:ln>
          <a:effectLst/>
        </p:spPr>
        <p:txBody>
          <a:bodyPr lIns="90000" tIns="46800" rIns="90000" bIns="46800">
            <a:spAutoFit/>
          </a:bodyPr>
          <a:lstStyle/>
          <a:p>
            <a:pPr marL="266700" lvl="1" indent="-88900">
              <a:lnSpc>
                <a:spcPct val="85000"/>
              </a:lnSpc>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800" dirty="0">
              <a:solidFill>
                <a:schemeClr val="accent4"/>
              </a:solidFill>
              <a:ea typeface="ＭＳ Ｐゴシック"/>
              <a:cs typeface="Calibri" pitchFamily="34" charset="0"/>
            </a:endParaRPr>
          </a:p>
          <a:p>
            <a:pPr marL="293688" lvl="1" indent="-293688">
              <a:lnSpc>
                <a:spcPct val="85000"/>
              </a:lnSpc>
              <a:spcBef>
                <a:spcPts val="0"/>
              </a:spcBef>
              <a:buClr>
                <a:schemeClr val="tx1"/>
              </a:buClr>
              <a:defRPr/>
            </a:pPr>
            <a:r>
              <a:rPr lang="pt-BR" sz="3600" dirty="0">
                <a:solidFill>
                  <a:schemeClr val="accent4"/>
                </a:solidFill>
                <a:ea typeface="ＭＳ Ｐゴシック"/>
                <a:cs typeface="Calibri" pitchFamily="34" charset="0"/>
              </a:rPr>
              <a:t>Diferenças por faixas de renda</a:t>
            </a:r>
            <a:endParaRPr lang="pt-BR" sz="3600" dirty="0">
              <a:ea typeface="ＭＳ Ｐゴシック"/>
              <a:cs typeface="Calibri" pitchFamily="34" charset="0"/>
            </a:endParaRPr>
          </a:p>
          <a:p>
            <a:pPr marL="355600" lvl="1" indent="-177800">
              <a:lnSpc>
                <a:spcPct val="85000"/>
              </a:lnSpc>
              <a:spcBef>
                <a:spcPts val="0"/>
              </a:spcBef>
              <a:spcAft>
                <a:spcPts val="1200"/>
              </a:spcAft>
              <a:buClr>
                <a:schemeClr val="tx1"/>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800" u="sng" dirty="0">
                <a:solidFill>
                  <a:schemeClr val="accent4"/>
                </a:solidFill>
                <a:ea typeface="ＭＳ Ｐゴシック"/>
                <a:cs typeface="Calibri" pitchFamily="34" charset="0"/>
              </a:rPr>
              <a:t>Famílias com renda até 3 salários mínimos </a:t>
            </a:r>
            <a:r>
              <a:rPr lang="pt-BR" sz="2800" dirty="0">
                <a:solidFill>
                  <a:schemeClr val="accent4"/>
                </a:solidFill>
                <a:ea typeface="ＭＳ Ｐゴシック"/>
                <a:cs typeface="Calibri" pitchFamily="34" charset="0"/>
              </a:rPr>
              <a:t>– subsídio integral com isenção do seguro</a:t>
            </a:r>
          </a:p>
          <a:p>
            <a:pPr marL="355600" lvl="1" indent="-177800">
              <a:lnSpc>
                <a:spcPct val="85000"/>
              </a:lnSpc>
              <a:spcBef>
                <a:spcPts val="0"/>
              </a:spcBef>
              <a:spcAft>
                <a:spcPts val="1200"/>
              </a:spcAft>
              <a:buClr>
                <a:schemeClr val="tx1"/>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800" u="sng" dirty="0">
                <a:solidFill>
                  <a:schemeClr val="accent4"/>
                </a:solidFill>
                <a:ea typeface="ＭＳ Ｐゴシック"/>
                <a:cs typeface="Calibri" pitchFamily="34" charset="0"/>
              </a:rPr>
              <a:t>Famílias com renda de 3 a 6 salários mínimos </a:t>
            </a:r>
            <a:r>
              <a:rPr lang="pt-BR" sz="2800" dirty="0">
                <a:solidFill>
                  <a:schemeClr val="accent4"/>
                </a:solidFill>
                <a:ea typeface="ＭＳ Ｐゴシック"/>
                <a:cs typeface="Calibri" pitchFamily="34" charset="0"/>
              </a:rPr>
              <a:t>– aumento do subsídio parcial em financiamentos com redução dos custos do seguro e acesso ao Fundo Garantidor</a:t>
            </a:r>
          </a:p>
          <a:p>
            <a:pPr marL="355600" lvl="1" indent="-177800">
              <a:lnSpc>
                <a:spcPct val="85000"/>
              </a:lnSpc>
              <a:spcBef>
                <a:spcPts val="0"/>
              </a:spcBef>
              <a:spcAft>
                <a:spcPts val="1200"/>
              </a:spcAft>
              <a:buClr>
                <a:schemeClr val="tx1"/>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800" u="sng" dirty="0">
                <a:solidFill>
                  <a:schemeClr val="accent4"/>
                </a:solidFill>
                <a:ea typeface="ＭＳ Ｐゴシック"/>
                <a:cs typeface="Calibri" pitchFamily="34" charset="0"/>
              </a:rPr>
              <a:t>Famílias com renda de 6 a 10 salários mínimos </a:t>
            </a:r>
            <a:r>
              <a:rPr lang="pt-BR" sz="2800" dirty="0">
                <a:solidFill>
                  <a:schemeClr val="accent4"/>
                </a:solidFill>
                <a:ea typeface="ＭＳ Ｐゴシック"/>
                <a:cs typeface="Calibri" pitchFamily="34" charset="0"/>
              </a:rPr>
              <a:t>– estímulo à compra com redução dos custos do seguro e acesso ao Fundo Garantidor</a:t>
            </a:r>
          </a:p>
          <a:p>
            <a:pPr marL="266700" indent="-266700">
              <a:lnSpc>
                <a:spcPct val="85000"/>
              </a:lnSpc>
              <a:spcBef>
                <a:spcPts val="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800" dirty="0">
              <a:solidFill>
                <a:schemeClr val="accent4"/>
              </a:solidFill>
              <a:ea typeface="ＭＳ Ｐゴシック"/>
              <a:cs typeface="Calibri" pitchFamily="34" charset="0"/>
            </a:endParaRPr>
          </a:p>
        </p:txBody>
      </p:sp>
      <p:sp>
        <p:nvSpPr>
          <p:cNvPr id="29699" name="Text Box 1"/>
          <p:cNvSpPr txBox="1">
            <a:spLocks noChangeArrowheads="1"/>
          </p:cNvSpPr>
          <p:nvPr/>
        </p:nvSpPr>
        <p:spPr bwMode="auto">
          <a:xfrm>
            <a:off x="46038" y="762000"/>
            <a:ext cx="9906000"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MINHA CASA, MINHA VIDA - 2009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973138" y="1789113"/>
            <a:ext cx="75295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8438" indent="-198438"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buFont typeface="Wingdings" pitchFamily="2" charset="2"/>
              <a:buChar char="Ø"/>
            </a:pPr>
            <a:endParaRPr lang="pt-BR" sz="2000">
              <a:latin typeface="Arial Narrow" pitchFamily="34" charset="0"/>
            </a:endParaRPr>
          </a:p>
          <a:p>
            <a:pPr eaLnBrk="1" hangingPunct="1">
              <a:buFont typeface="Wingdings" pitchFamily="2" charset="2"/>
              <a:buChar char="Ø"/>
            </a:pPr>
            <a:endParaRPr lang="pt-BR" sz="2000">
              <a:latin typeface="Arial Narrow" pitchFamily="34" charset="0"/>
            </a:endParaRPr>
          </a:p>
          <a:p>
            <a:pPr eaLnBrk="1" hangingPunct="1">
              <a:buFont typeface="Wingdings" pitchFamily="2" charset="2"/>
              <a:buChar char="Ø"/>
            </a:pPr>
            <a:endParaRPr lang="pt-BR" sz="2000">
              <a:latin typeface="Arial Narrow" pitchFamily="34" charset="0"/>
            </a:endParaRPr>
          </a:p>
        </p:txBody>
      </p:sp>
      <p:sp>
        <p:nvSpPr>
          <p:cNvPr id="30723" name="Text Box 1027"/>
          <p:cNvSpPr txBox="1">
            <a:spLocks noChangeArrowheads="1"/>
          </p:cNvSpPr>
          <p:nvPr/>
        </p:nvSpPr>
        <p:spPr bwMode="auto">
          <a:xfrm>
            <a:off x="128588" y="1271588"/>
            <a:ext cx="9575800" cy="133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528763" indent="-1528763"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lnSpc>
                <a:spcPct val="80000"/>
              </a:lnSpc>
              <a:spcBef>
                <a:spcPct val="30000"/>
              </a:spcBef>
              <a:buClr>
                <a:schemeClr val="tx1"/>
              </a:buClr>
              <a:buFont typeface="Wingdings" pitchFamily="2" charset="2"/>
              <a:buNone/>
            </a:pPr>
            <a:r>
              <a:rPr lang="pt-BR" sz="3000">
                <a:solidFill>
                  <a:schemeClr val="tx1"/>
                </a:solidFill>
              </a:rPr>
              <a:t>Objetivo: compatibilizar a prestação da casa própria  com a capacidade de pagamento da família</a:t>
            </a:r>
          </a:p>
          <a:p>
            <a:pPr eaLnBrk="1" hangingPunct="1">
              <a:lnSpc>
                <a:spcPct val="80000"/>
              </a:lnSpc>
              <a:spcBef>
                <a:spcPct val="30000"/>
              </a:spcBef>
              <a:buClr>
                <a:schemeClr val="tx1"/>
              </a:buClr>
              <a:buFont typeface="Wingdings" pitchFamily="2" charset="2"/>
              <a:buNone/>
            </a:pPr>
            <a:endParaRPr lang="pt-BR" sz="3000">
              <a:solidFill>
                <a:schemeClr val="tx1"/>
              </a:solidFill>
            </a:endParaRPr>
          </a:p>
        </p:txBody>
      </p:sp>
      <p:sp>
        <p:nvSpPr>
          <p:cNvPr id="9221" name="AutoShape 1031"/>
          <p:cNvSpPr>
            <a:spLocks noChangeArrowheads="1"/>
          </p:cNvSpPr>
          <p:nvPr/>
        </p:nvSpPr>
        <p:spPr bwMode="auto">
          <a:xfrm>
            <a:off x="4592638" y="5373688"/>
            <a:ext cx="493712" cy="500062"/>
          </a:xfrm>
          <a:prstGeom prst="downArrow">
            <a:avLst>
              <a:gd name="adj1" fmla="val 50000"/>
              <a:gd name="adj2" fmla="val 31171"/>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solidFill>
                <a:srgbClr val="808080"/>
              </a:solidFill>
              <a:ea typeface="ＭＳ Ｐゴシック"/>
              <a:cs typeface="Calibri" pitchFamily="34" charset="0"/>
            </a:endParaRPr>
          </a:p>
        </p:txBody>
      </p:sp>
      <p:sp>
        <p:nvSpPr>
          <p:cNvPr id="30725" name="Text Box 1033"/>
          <p:cNvSpPr txBox="1">
            <a:spLocks noChangeArrowheads="1"/>
          </p:cNvSpPr>
          <p:nvPr/>
        </p:nvSpPr>
        <p:spPr bwMode="auto">
          <a:xfrm>
            <a:off x="128588" y="2276475"/>
            <a:ext cx="9777412" cy="3221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lnSpc>
                <a:spcPct val="80000"/>
              </a:lnSpc>
              <a:spcBef>
                <a:spcPts val="600"/>
              </a:spcBef>
              <a:buClr>
                <a:schemeClr val="tx1"/>
              </a:buClr>
              <a:buFont typeface="Arial" charset="0"/>
              <a:buChar char="•"/>
            </a:pPr>
            <a:r>
              <a:rPr lang="pt-BR" sz="2400" dirty="0">
                <a:solidFill>
                  <a:schemeClr val="tx1"/>
                </a:solidFill>
              </a:rPr>
              <a:t>Pagamento da 1ª prestação somente na entrega do imóvel</a:t>
            </a:r>
          </a:p>
          <a:p>
            <a:pPr eaLnBrk="1" hangingPunct="1">
              <a:lnSpc>
                <a:spcPct val="80000"/>
              </a:lnSpc>
              <a:spcBef>
                <a:spcPts val="600"/>
              </a:spcBef>
              <a:buClr>
                <a:schemeClr val="tx1"/>
              </a:buClr>
              <a:buFont typeface="Arial" charset="0"/>
              <a:buChar char="•"/>
            </a:pPr>
            <a:r>
              <a:rPr lang="pt-BR" sz="2400" dirty="0">
                <a:solidFill>
                  <a:schemeClr val="tx1"/>
                </a:solidFill>
              </a:rPr>
              <a:t>Pagamento opcional de entrada nos casos de financiamento</a:t>
            </a:r>
          </a:p>
          <a:p>
            <a:pPr eaLnBrk="1" hangingPunct="1">
              <a:lnSpc>
                <a:spcPct val="80000"/>
              </a:lnSpc>
              <a:spcBef>
                <a:spcPts val="600"/>
              </a:spcBef>
              <a:buClr>
                <a:schemeClr val="tx1"/>
              </a:buClr>
              <a:buFont typeface="Arial" charset="0"/>
              <a:buChar char="•"/>
            </a:pPr>
            <a:r>
              <a:rPr lang="pt-BR" sz="2400" dirty="0">
                <a:solidFill>
                  <a:schemeClr val="tx1"/>
                </a:solidFill>
              </a:rPr>
              <a:t>Comprometimento máximo de 20% da renda para financiamento</a:t>
            </a:r>
          </a:p>
          <a:p>
            <a:pPr eaLnBrk="1" hangingPunct="1">
              <a:lnSpc>
                <a:spcPct val="80000"/>
              </a:lnSpc>
              <a:spcBef>
                <a:spcPts val="600"/>
              </a:spcBef>
              <a:buClr>
                <a:schemeClr val="tx1"/>
              </a:buClr>
              <a:buFont typeface="Arial" charset="0"/>
              <a:buChar char="•"/>
            </a:pPr>
            <a:r>
              <a:rPr lang="pt-BR" sz="2400" dirty="0">
                <a:solidFill>
                  <a:schemeClr val="tx1"/>
                </a:solidFill>
              </a:rPr>
              <a:t>Fundo Garantidor: redução do risco do financiamento</a:t>
            </a:r>
          </a:p>
          <a:p>
            <a:pPr eaLnBrk="1" hangingPunct="1">
              <a:lnSpc>
                <a:spcPct val="80000"/>
              </a:lnSpc>
              <a:spcBef>
                <a:spcPts val="600"/>
              </a:spcBef>
              <a:buClr>
                <a:schemeClr val="tx1"/>
              </a:buClr>
              <a:buFont typeface="Arial" charset="0"/>
              <a:buChar char="•"/>
            </a:pPr>
            <a:r>
              <a:rPr lang="pt-BR" sz="2400" dirty="0">
                <a:solidFill>
                  <a:schemeClr val="tx1"/>
                </a:solidFill>
              </a:rPr>
              <a:t>Barateamento do seguro</a:t>
            </a:r>
          </a:p>
          <a:p>
            <a:pPr eaLnBrk="1" hangingPunct="1">
              <a:lnSpc>
                <a:spcPct val="80000"/>
              </a:lnSpc>
              <a:spcBef>
                <a:spcPts val="600"/>
              </a:spcBef>
              <a:buClr>
                <a:schemeClr val="tx1"/>
              </a:buClr>
              <a:buFont typeface="Arial" charset="0"/>
              <a:buChar char="•"/>
            </a:pPr>
            <a:r>
              <a:rPr lang="pt-BR" sz="2400" dirty="0">
                <a:solidFill>
                  <a:schemeClr val="tx1"/>
                </a:solidFill>
              </a:rPr>
              <a:t>Desonerações de custos cartoriais</a:t>
            </a:r>
          </a:p>
          <a:p>
            <a:pPr eaLnBrk="1" hangingPunct="1">
              <a:lnSpc>
                <a:spcPct val="80000"/>
              </a:lnSpc>
              <a:spcBef>
                <a:spcPts val="600"/>
              </a:spcBef>
              <a:buClr>
                <a:schemeClr val="tx1"/>
              </a:buClr>
              <a:buFont typeface="Arial" charset="0"/>
              <a:buChar char="•"/>
            </a:pPr>
            <a:r>
              <a:rPr lang="pt-BR" sz="2400" dirty="0">
                <a:solidFill>
                  <a:schemeClr val="tx1"/>
                </a:solidFill>
              </a:rPr>
              <a:t>Desoneração fiscal: redução da alíquota do Regime Especial de Tributação da Construção Civil (RET) de 7% para 1%, substituindo a incidência de PIS, COFINS, IRPJ e CSLL </a:t>
            </a:r>
          </a:p>
        </p:txBody>
      </p:sp>
      <p:sp>
        <p:nvSpPr>
          <p:cNvPr id="9225" name="Text Box 1032"/>
          <p:cNvSpPr txBox="1">
            <a:spLocks noChangeArrowheads="1"/>
          </p:cNvSpPr>
          <p:nvPr/>
        </p:nvSpPr>
        <p:spPr bwMode="auto">
          <a:xfrm>
            <a:off x="1772878" y="5996136"/>
            <a:ext cx="5832648" cy="457200"/>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pt-BR" sz="2400" dirty="0">
                <a:solidFill>
                  <a:schemeClr val="tx1"/>
                </a:solidFill>
                <a:latin typeface="Arial Narrow" pitchFamily="34" charset="0"/>
                <a:ea typeface="ＭＳ Ｐゴシック"/>
                <a:cs typeface="ＭＳ Ｐゴシック"/>
              </a:rPr>
              <a:t>Recursos subsidiados pela União e pelo FGTS </a:t>
            </a:r>
          </a:p>
        </p:txBody>
      </p:sp>
      <p:sp>
        <p:nvSpPr>
          <p:cNvPr id="30729" name="Text Box 1"/>
          <p:cNvSpPr txBox="1">
            <a:spLocks noChangeArrowheads="1"/>
          </p:cNvSpPr>
          <p:nvPr/>
        </p:nvSpPr>
        <p:spPr bwMode="auto">
          <a:xfrm>
            <a:off x="46038" y="549275"/>
            <a:ext cx="9906000"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MINHA CASA, MINHA VIDA - 2009</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6038" y="762000"/>
            <a:ext cx="9906000"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sz="4400">
                <a:solidFill>
                  <a:schemeClr val="tx1"/>
                </a:solidFill>
                <a:cs typeface="Arial" charset="0"/>
              </a:rPr>
              <a:t>MINHA CASA, MINHA VIDA</a:t>
            </a:r>
          </a:p>
        </p:txBody>
      </p:sp>
      <p:graphicFrame>
        <p:nvGraphicFramePr>
          <p:cNvPr id="5" name="Tabela 4"/>
          <p:cNvGraphicFramePr>
            <a:graphicFrameLocks noGrp="1"/>
          </p:cNvGraphicFramePr>
          <p:nvPr/>
        </p:nvGraphicFramePr>
        <p:xfrm>
          <a:off x="631825" y="1900238"/>
          <a:ext cx="8642352" cy="2401886"/>
        </p:xfrm>
        <a:graphic>
          <a:graphicData uri="http://schemas.openxmlformats.org/drawingml/2006/table">
            <a:tbl>
              <a:tblPr/>
              <a:tblGrid>
                <a:gridCol w="1130644"/>
                <a:gridCol w="1342639"/>
                <a:gridCol w="1685364"/>
                <a:gridCol w="1342639"/>
                <a:gridCol w="1642964"/>
                <a:gridCol w="1498102"/>
              </a:tblGrid>
              <a:tr h="448363">
                <a:tc>
                  <a:txBody>
                    <a:bodyPr/>
                    <a:lstStyle/>
                    <a:p>
                      <a:pPr algn="l" fontAlgn="t"/>
                      <a:r>
                        <a:rPr lang="es-ES" sz="2000" b="1" i="0" u="none" strike="noStrike" dirty="0">
                          <a:solidFill>
                            <a:srgbClr val="EAEAEA"/>
                          </a:solidFill>
                          <a:latin typeface="Calibri"/>
                        </a:rPr>
                        <a:t> </a:t>
                      </a:r>
                    </a:p>
                  </a:txBody>
                  <a:tcPr marL="8107" marR="8107" marT="8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gridSpan="2">
                  <a:txBody>
                    <a:bodyPr/>
                    <a:lstStyle/>
                    <a:p>
                      <a:pPr algn="ctr" rtl="0" fontAlgn="t"/>
                      <a:r>
                        <a:rPr lang="es-ES" sz="2000" b="1" i="0" u="none" strike="noStrike" dirty="0">
                          <a:solidFill>
                            <a:srgbClr val="EAEAEA"/>
                          </a:solidFill>
                          <a:latin typeface="Calibri"/>
                        </a:rPr>
                        <a:t>MCMV 1</a:t>
                      </a:r>
                    </a:p>
                  </a:txBody>
                  <a:tcPr marL="8107" marR="8107" marT="8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hMerge="1">
                  <a:txBody>
                    <a:bodyPr/>
                    <a:lstStyle/>
                    <a:p>
                      <a:endParaRPr lang="es-ES"/>
                    </a:p>
                  </a:txBody>
                  <a:tcPr/>
                </a:tc>
                <a:tc gridSpan="2">
                  <a:txBody>
                    <a:bodyPr/>
                    <a:lstStyle/>
                    <a:p>
                      <a:pPr algn="ctr" rtl="0" fontAlgn="t"/>
                      <a:r>
                        <a:rPr lang="es-ES" sz="2000" b="1" i="0" u="none" strike="noStrike" dirty="0">
                          <a:solidFill>
                            <a:srgbClr val="EAEAEA"/>
                          </a:solidFill>
                          <a:latin typeface="Calibri"/>
                        </a:rPr>
                        <a:t>MCMV 2 </a:t>
                      </a:r>
                    </a:p>
                  </a:txBody>
                  <a:tcPr marL="8107" marR="8107" marT="8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hMerge="1">
                  <a:txBody>
                    <a:bodyPr/>
                    <a:lstStyle/>
                    <a:p>
                      <a:endParaRPr lang="es-ES"/>
                    </a:p>
                  </a:txBody>
                  <a:tcPr/>
                </a:tc>
                <a:tc>
                  <a:txBody>
                    <a:bodyPr/>
                    <a:lstStyle/>
                    <a:p>
                      <a:pPr algn="ctr" rtl="0" fontAlgn="t"/>
                      <a:r>
                        <a:rPr lang="es-ES" sz="2000" b="1" i="0" u="none" strike="noStrike" dirty="0">
                          <a:solidFill>
                            <a:srgbClr val="EAEAEA"/>
                          </a:solidFill>
                          <a:latin typeface="Calibri"/>
                        </a:rPr>
                        <a:t>MCMV </a:t>
                      </a:r>
                    </a:p>
                  </a:txBody>
                  <a:tcPr marL="8107" marR="8107" marT="8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r>
              <a:tr h="556925">
                <a:tc>
                  <a:txBody>
                    <a:bodyPr/>
                    <a:lstStyle/>
                    <a:p>
                      <a:pPr algn="ctr" rtl="0" fontAlgn="ctr"/>
                      <a:r>
                        <a:rPr lang="es-ES" sz="1700" b="1" i="0" u="none" strike="noStrike" dirty="0" err="1">
                          <a:solidFill>
                            <a:srgbClr val="000000"/>
                          </a:solidFill>
                          <a:latin typeface="Calibri"/>
                        </a:rPr>
                        <a:t>Faixa</a:t>
                      </a:r>
                      <a:r>
                        <a:rPr lang="es-ES" sz="1700" b="1" i="0" u="none" strike="noStrike" dirty="0">
                          <a:solidFill>
                            <a:srgbClr val="000000"/>
                          </a:solidFill>
                          <a:latin typeface="Calibri"/>
                        </a:rPr>
                        <a:t> de renda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ctr"/>
                      <a:r>
                        <a:rPr lang="es-ES" sz="1700" b="1" i="0" u="none" strike="noStrike" dirty="0">
                          <a:solidFill>
                            <a:srgbClr val="000000"/>
                          </a:solidFill>
                          <a:latin typeface="Calibri"/>
                        </a:rPr>
                        <a:t>Meta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ctr"/>
                      <a:r>
                        <a:rPr lang="es-ES" sz="1700" b="1" i="0" u="none" strike="noStrike">
                          <a:solidFill>
                            <a:srgbClr val="000000"/>
                          </a:solidFill>
                          <a:latin typeface="Calibri"/>
                        </a:rPr>
                        <a:t>Contratação até 31/12/2010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ctr"/>
                      <a:r>
                        <a:rPr lang="es-ES" sz="1700" b="1" i="0" u="none" strike="noStrike" dirty="0">
                          <a:solidFill>
                            <a:srgbClr val="000000"/>
                          </a:solidFill>
                          <a:latin typeface="Calibri"/>
                        </a:rPr>
                        <a:t>Meta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ctr"/>
                      <a:r>
                        <a:rPr lang="es-ES" sz="1700" b="1" i="0" u="none" strike="noStrike">
                          <a:solidFill>
                            <a:srgbClr val="000000"/>
                          </a:solidFill>
                          <a:latin typeface="Calibri"/>
                        </a:rPr>
                        <a:t>Contratação até 15/03/2013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ctr"/>
                      <a:r>
                        <a:rPr lang="es-ES" sz="1700" b="1" i="0" u="none" strike="noStrike">
                          <a:solidFill>
                            <a:srgbClr val="000000"/>
                          </a:solidFill>
                          <a:latin typeface="Calibri"/>
                        </a:rPr>
                        <a:t>Total Contratado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r>
              <a:tr h="338569">
                <a:tc>
                  <a:txBody>
                    <a:bodyPr/>
                    <a:lstStyle/>
                    <a:p>
                      <a:pPr algn="ctr" rtl="0" fontAlgn="t"/>
                      <a:r>
                        <a:rPr lang="es-ES" sz="1500" b="1" i="0" u="none" strike="noStrike">
                          <a:solidFill>
                            <a:srgbClr val="000000"/>
                          </a:solidFill>
                          <a:latin typeface="Calibri"/>
                        </a:rPr>
                        <a:t>0 a 3 SM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a:solidFill>
                            <a:srgbClr val="000000"/>
                          </a:solidFill>
                          <a:latin typeface="Calibri"/>
                        </a:rPr>
                        <a:t>400.000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dirty="0">
                          <a:solidFill>
                            <a:srgbClr val="000000"/>
                          </a:solidFill>
                          <a:latin typeface="Calibri"/>
                        </a:rPr>
                        <a:t>482.741</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dirty="0">
                          <a:solidFill>
                            <a:srgbClr val="000000"/>
                          </a:solidFill>
                          <a:latin typeface="Calibri"/>
                        </a:rPr>
                        <a:t>1.600.000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dirty="0">
                          <a:solidFill>
                            <a:srgbClr val="000000"/>
                          </a:solidFill>
                          <a:latin typeface="Calibri"/>
                        </a:rPr>
                        <a:t>618.322</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a:solidFill>
                            <a:srgbClr val="000000"/>
                          </a:solidFill>
                          <a:latin typeface="Calibri"/>
                        </a:rPr>
                        <a:t>1.101.063</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r>
              <a:tr h="338569">
                <a:tc>
                  <a:txBody>
                    <a:bodyPr/>
                    <a:lstStyle/>
                    <a:p>
                      <a:pPr algn="ctr" rtl="0" fontAlgn="t"/>
                      <a:r>
                        <a:rPr lang="es-ES" sz="1500" b="1" i="0" u="none" strike="noStrike">
                          <a:solidFill>
                            <a:srgbClr val="000000"/>
                          </a:solidFill>
                          <a:latin typeface="Calibri"/>
                        </a:rPr>
                        <a:t>3 a 6 SM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b"/>
                      <a:r>
                        <a:rPr lang="es-ES" sz="1500" b="1" i="0" u="none" strike="noStrike">
                          <a:solidFill>
                            <a:srgbClr val="000000"/>
                          </a:solidFill>
                          <a:latin typeface="Calibri"/>
                        </a:rPr>
                        <a:t>400.000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b"/>
                      <a:r>
                        <a:rPr lang="es-ES" sz="1500" b="1" i="0" u="none" strike="noStrike">
                          <a:solidFill>
                            <a:srgbClr val="000000"/>
                          </a:solidFill>
                          <a:latin typeface="Calibri"/>
                        </a:rPr>
                        <a:t>375.764</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b"/>
                      <a:r>
                        <a:rPr lang="es-ES" sz="1500" b="1" i="0" u="none" strike="noStrike" dirty="0">
                          <a:solidFill>
                            <a:srgbClr val="000000"/>
                          </a:solidFill>
                          <a:latin typeface="Calibri"/>
                        </a:rPr>
                        <a:t>600.000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b"/>
                      <a:r>
                        <a:rPr lang="es-ES" sz="1500" b="1" i="0" u="none" strike="noStrike" dirty="0">
                          <a:solidFill>
                            <a:srgbClr val="000000"/>
                          </a:solidFill>
                          <a:latin typeface="Calibri"/>
                        </a:rPr>
                        <a:t>706.734</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rtl="0" fontAlgn="b"/>
                      <a:r>
                        <a:rPr lang="es-ES" sz="1500" b="1" i="0" u="none" strike="noStrike">
                          <a:solidFill>
                            <a:srgbClr val="000000"/>
                          </a:solidFill>
                          <a:latin typeface="Calibri"/>
                        </a:rPr>
                        <a:t>1.082.498</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r>
              <a:tr h="338569">
                <a:tc>
                  <a:txBody>
                    <a:bodyPr/>
                    <a:lstStyle/>
                    <a:p>
                      <a:pPr algn="ctr" rtl="0" fontAlgn="t"/>
                      <a:r>
                        <a:rPr lang="es-ES" sz="1500" b="1" i="0" u="none" strike="noStrike">
                          <a:solidFill>
                            <a:srgbClr val="000000"/>
                          </a:solidFill>
                          <a:latin typeface="Calibri"/>
                        </a:rPr>
                        <a:t>6 a 10 SM </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a:solidFill>
                            <a:srgbClr val="000000"/>
                          </a:solidFill>
                          <a:latin typeface="Calibri"/>
                        </a:rPr>
                        <a:t>200.000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a:solidFill>
                            <a:srgbClr val="000000"/>
                          </a:solidFill>
                          <a:latin typeface="Calibri"/>
                        </a:rPr>
                        <a:t>146.623</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a:solidFill>
                            <a:srgbClr val="000000"/>
                          </a:solidFill>
                          <a:latin typeface="Calibri"/>
                        </a:rPr>
                        <a:t>200.000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dirty="0">
                          <a:solidFill>
                            <a:srgbClr val="000000"/>
                          </a:solidFill>
                          <a:latin typeface="Calibri"/>
                        </a:rPr>
                        <a:t>152.029</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t"/>
                      <a:r>
                        <a:rPr lang="es-ES" sz="1500" b="1" i="0" u="none" strike="noStrike" dirty="0">
                          <a:solidFill>
                            <a:srgbClr val="000000"/>
                          </a:solidFill>
                          <a:latin typeface="Calibri"/>
                        </a:rPr>
                        <a:t>298.652</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r>
              <a:tr h="380891">
                <a:tc>
                  <a:txBody>
                    <a:bodyPr/>
                    <a:lstStyle/>
                    <a:p>
                      <a:pPr algn="ctr" rtl="0" fontAlgn="t"/>
                      <a:r>
                        <a:rPr lang="es-ES" sz="1700" b="1" i="0" u="none" strike="noStrike" dirty="0">
                          <a:solidFill>
                            <a:srgbClr val="FFFFFF"/>
                          </a:solidFill>
                          <a:latin typeface="Calibri"/>
                        </a:rPr>
                        <a:t>TOTAL</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a:txBody>
                    <a:bodyPr/>
                    <a:lstStyle/>
                    <a:p>
                      <a:pPr algn="ctr" rtl="0" fontAlgn="t"/>
                      <a:r>
                        <a:rPr lang="es-ES" sz="1700" b="1" i="0" u="none" strike="noStrike" dirty="0">
                          <a:solidFill>
                            <a:srgbClr val="FFFFFF"/>
                          </a:solidFill>
                          <a:latin typeface="Calibri"/>
                        </a:rPr>
                        <a:t>1.000.000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a:txBody>
                    <a:bodyPr/>
                    <a:lstStyle/>
                    <a:p>
                      <a:pPr algn="ctr" rtl="0" fontAlgn="t"/>
                      <a:r>
                        <a:rPr lang="es-ES" sz="1700" b="1" i="0" u="none" strike="noStrike" dirty="0">
                          <a:solidFill>
                            <a:srgbClr val="FFFFFF"/>
                          </a:solidFill>
                          <a:latin typeface="Calibri"/>
                        </a:rPr>
                        <a:t>1.005.128</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a:txBody>
                    <a:bodyPr/>
                    <a:lstStyle/>
                    <a:p>
                      <a:pPr algn="ctr" rtl="0" fontAlgn="t"/>
                      <a:r>
                        <a:rPr lang="es-ES" sz="1700" b="1" i="0" u="none" strike="noStrike" dirty="0">
                          <a:solidFill>
                            <a:srgbClr val="FFFFFF"/>
                          </a:solidFill>
                          <a:latin typeface="Calibri"/>
                        </a:rPr>
                        <a:t>2.400.000</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a:txBody>
                    <a:bodyPr/>
                    <a:lstStyle/>
                    <a:p>
                      <a:pPr algn="ctr" rtl="0" fontAlgn="t"/>
                      <a:r>
                        <a:rPr lang="es-ES" sz="1700" b="1" i="0" u="none" strike="noStrike" dirty="0">
                          <a:solidFill>
                            <a:srgbClr val="FFFFFF"/>
                          </a:solidFill>
                          <a:latin typeface="Calibri"/>
                        </a:rPr>
                        <a:t>1.477.085</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c>
                  <a:txBody>
                    <a:bodyPr/>
                    <a:lstStyle/>
                    <a:p>
                      <a:pPr algn="ctr" rtl="0" fontAlgn="t"/>
                      <a:r>
                        <a:rPr lang="es-ES" sz="1700" b="1" i="0" u="none" strike="noStrike" dirty="0">
                          <a:solidFill>
                            <a:srgbClr val="FFFFFF"/>
                          </a:solidFill>
                          <a:latin typeface="Calibri"/>
                        </a:rPr>
                        <a:t>2.482.213</a:t>
                      </a:r>
                    </a:p>
                  </a:txBody>
                  <a:tcPr marL="8107" marR="8107" marT="8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schemeClr>
                    </a:solidFill>
                  </a:tcPr>
                </a:tc>
              </a:tr>
            </a:tbl>
          </a:graphicData>
        </a:graphic>
      </p:graphicFrame>
      <p:graphicFrame>
        <p:nvGraphicFramePr>
          <p:cNvPr id="31796" name="Object 29"/>
          <p:cNvGraphicFramePr>
            <a:graphicFrameLocks noChangeAspect="1"/>
          </p:cNvGraphicFramePr>
          <p:nvPr/>
        </p:nvGraphicFramePr>
        <p:xfrm>
          <a:off x="2947988" y="4652963"/>
          <a:ext cx="4010025" cy="1409700"/>
        </p:xfrm>
        <a:graphic>
          <a:graphicData uri="http://schemas.openxmlformats.org/presentationml/2006/ole">
            <p:oleObj spid="_x0000_s31803" name="Planilha" r:id="rId4" imgW="2057400" imgH="723810" progId="Excel.Sheet.12">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3"/>
          <p:cNvSpPr txBox="1">
            <a:spLocks noChangeArrowheads="1"/>
          </p:cNvSpPr>
          <p:nvPr/>
        </p:nvSpPr>
        <p:spPr bwMode="auto">
          <a:xfrm>
            <a:off x="0" y="2349500"/>
            <a:ext cx="990600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gn="ctr">
              <a:lnSpc>
                <a:spcPct val="90000"/>
              </a:lnSpc>
              <a:buClr>
                <a:srgbClr val="006600"/>
              </a:buClr>
              <a:buSzPct val="100000"/>
            </a:pPr>
            <a:r>
              <a:rPr lang="pt-BR" sz="6000">
                <a:solidFill>
                  <a:schemeClr val="tx1"/>
                </a:solidFill>
                <a:cs typeface="Arial" charset="0"/>
              </a:rPr>
              <a:t>PROGRAMA INTEGRADO DE LOGÍSITCA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973138" y="1789113"/>
            <a:ext cx="75295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8438" indent="-198438"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buFont typeface="Wingdings" pitchFamily="2" charset="2"/>
              <a:buChar char="Ø"/>
            </a:pPr>
            <a:endParaRPr lang="pt-BR" sz="2000">
              <a:latin typeface="Arial Narrow" pitchFamily="34" charset="0"/>
            </a:endParaRPr>
          </a:p>
          <a:p>
            <a:pPr eaLnBrk="1" hangingPunct="1">
              <a:buFont typeface="Wingdings" pitchFamily="2" charset="2"/>
              <a:buChar char="Ø"/>
            </a:pPr>
            <a:endParaRPr lang="pt-BR" sz="2000">
              <a:latin typeface="Arial Narrow" pitchFamily="34" charset="0"/>
            </a:endParaRPr>
          </a:p>
          <a:p>
            <a:pPr eaLnBrk="1" hangingPunct="1">
              <a:buFont typeface="Wingdings" pitchFamily="2" charset="2"/>
              <a:buChar char="Ø"/>
            </a:pPr>
            <a:endParaRPr lang="pt-BR" sz="2000">
              <a:latin typeface="Arial Narrow" pitchFamily="34" charset="0"/>
            </a:endParaRPr>
          </a:p>
        </p:txBody>
      </p:sp>
      <p:sp>
        <p:nvSpPr>
          <p:cNvPr id="33795" name="CaixaDeTexto 5"/>
          <p:cNvSpPr txBox="1">
            <a:spLocks noChangeArrowheads="1"/>
          </p:cNvSpPr>
          <p:nvPr/>
        </p:nvSpPr>
        <p:spPr bwMode="auto">
          <a:xfrm>
            <a:off x="77788" y="773113"/>
            <a:ext cx="977741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a:solidFill>
                  <a:schemeClr val="tx1"/>
                </a:solidFill>
                <a:cs typeface="Arial" charset="0"/>
              </a:rPr>
              <a:t>PROGRAMA INTEGRADO DE LOGÍSTICA – PIL</a:t>
            </a:r>
          </a:p>
        </p:txBody>
      </p:sp>
      <p:sp>
        <p:nvSpPr>
          <p:cNvPr id="33796" name="Retângulo 4"/>
          <p:cNvSpPr>
            <a:spLocks noChangeArrowheads="1"/>
          </p:cNvSpPr>
          <p:nvPr/>
        </p:nvSpPr>
        <p:spPr bwMode="auto">
          <a:xfrm>
            <a:off x="344488" y="1501472"/>
            <a:ext cx="8424863" cy="523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75000"/>
              </a:lnSpc>
            </a:pPr>
            <a:r>
              <a:rPr lang="pt-BR" sz="2800" dirty="0">
                <a:solidFill>
                  <a:schemeClr val="tx1"/>
                </a:solidFill>
              </a:rPr>
              <a:t>PAC – Primeira iniciativa estruturada para garantir a infraestrutura que o país precisa, após duas décadas de baixo </a:t>
            </a:r>
            <a:r>
              <a:rPr lang="pt-BR" sz="2800" dirty="0" smtClean="0">
                <a:solidFill>
                  <a:schemeClr val="tx1"/>
                </a:solidFill>
              </a:rPr>
              <a:t>investimento</a:t>
            </a:r>
          </a:p>
          <a:p>
            <a:pPr algn="ctr">
              <a:lnSpc>
                <a:spcPct val="75000"/>
              </a:lnSpc>
            </a:pPr>
            <a:endParaRPr lang="pt-BR" sz="2800" dirty="0">
              <a:solidFill>
                <a:schemeClr val="tx1"/>
              </a:solidFill>
            </a:endParaRPr>
          </a:p>
          <a:p>
            <a:pPr algn="ctr">
              <a:lnSpc>
                <a:spcPct val="75000"/>
              </a:lnSpc>
            </a:pPr>
            <a:endParaRPr lang="pt-BR" sz="1800" dirty="0">
              <a:solidFill>
                <a:schemeClr val="tx1"/>
              </a:solidFill>
            </a:endParaRPr>
          </a:p>
          <a:p>
            <a:pPr algn="ctr">
              <a:lnSpc>
                <a:spcPct val="75000"/>
              </a:lnSpc>
            </a:pPr>
            <a:r>
              <a:rPr lang="pt-BR" sz="2800" dirty="0">
                <a:solidFill>
                  <a:schemeClr val="tx1"/>
                </a:solidFill>
              </a:rPr>
              <a:t>Restabelecer a capacidade de planejamento integrado do sistema de logística de transporte: rodovias, ferrovias, hidrovias, portos e aeroportos </a:t>
            </a:r>
            <a:endParaRPr lang="pt-BR" sz="2800" dirty="0" smtClean="0">
              <a:solidFill>
                <a:schemeClr val="tx1"/>
              </a:solidFill>
            </a:endParaRPr>
          </a:p>
          <a:p>
            <a:pPr algn="ctr">
              <a:lnSpc>
                <a:spcPct val="75000"/>
              </a:lnSpc>
            </a:pPr>
            <a:endParaRPr lang="pt-BR" sz="2800" dirty="0">
              <a:solidFill>
                <a:schemeClr val="tx1"/>
              </a:solidFill>
            </a:endParaRPr>
          </a:p>
          <a:p>
            <a:pPr algn="ctr">
              <a:lnSpc>
                <a:spcPct val="75000"/>
              </a:lnSpc>
            </a:pPr>
            <a:endParaRPr lang="pt-BR" sz="1800" dirty="0">
              <a:solidFill>
                <a:schemeClr val="tx1"/>
              </a:solidFill>
            </a:endParaRPr>
          </a:p>
          <a:p>
            <a:pPr algn="ctr">
              <a:lnSpc>
                <a:spcPct val="75000"/>
              </a:lnSpc>
            </a:pPr>
            <a:r>
              <a:rPr lang="pt-BR" sz="2800" dirty="0">
                <a:solidFill>
                  <a:schemeClr val="tx1"/>
                </a:solidFill>
              </a:rPr>
              <a:t>Articulação com as cadeias </a:t>
            </a:r>
            <a:r>
              <a:rPr lang="pt-BR" sz="2800" dirty="0" smtClean="0">
                <a:solidFill>
                  <a:schemeClr val="tx1"/>
                </a:solidFill>
              </a:rPr>
              <a:t>produtivas</a:t>
            </a:r>
          </a:p>
          <a:p>
            <a:pPr algn="ctr">
              <a:lnSpc>
                <a:spcPct val="75000"/>
              </a:lnSpc>
            </a:pPr>
            <a:endParaRPr lang="pt-BR" sz="2800" dirty="0">
              <a:solidFill>
                <a:schemeClr val="tx1"/>
              </a:solidFill>
            </a:endParaRPr>
          </a:p>
          <a:p>
            <a:pPr algn="ctr">
              <a:lnSpc>
                <a:spcPct val="75000"/>
              </a:lnSpc>
            </a:pPr>
            <a:endParaRPr lang="pt-BR" sz="1800" dirty="0">
              <a:solidFill>
                <a:schemeClr val="tx1"/>
              </a:solidFill>
            </a:endParaRPr>
          </a:p>
          <a:p>
            <a:pPr algn="ctr">
              <a:lnSpc>
                <a:spcPct val="75000"/>
              </a:lnSpc>
            </a:pPr>
            <a:r>
              <a:rPr lang="pt-BR" sz="2800" dirty="0">
                <a:solidFill>
                  <a:schemeClr val="tx1"/>
                </a:solidFill>
              </a:rPr>
              <a:t>Empresa de Planejamento e Logística – EPL </a:t>
            </a:r>
            <a:endParaRPr lang="pt-BR" sz="2800" dirty="0" smtClean="0">
              <a:solidFill>
                <a:schemeClr val="tx1"/>
              </a:solidFill>
            </a:endParaRPr>
          </a:p>
          <a:p>
            <a:pPr algn="ctr">
              <a:lnSpc>
                <a:spcPct val="75000"/>
              </a:lnSpc>
            </a:pPr>
            <a:endParaRPr lang="pt-BR" sz="2800" dirty="0">
              <a:solidFill>
                <a:schemeClr val="tx1"/>
              </a:solidFill>
            </a:endParaRPr>
          </a:p>
          <a:p>
            <a:pPr algn="ctr">
              <a:lnSpc>
                <a:spcPct val="75000"/>
              </a:lnSpc>
            </a:pPr>
            <a:endParaRPr lang="pt-BR" sz="2800" dirty="0">
              <a:solidFill>
                <a:schemeClr val="tx1"/>
              </a:solidFill>
            </a:endParaRPr>
          </a:p>
          <a:p>
            <a:pPr algn="ctr">
              <a:lnSpc>
                <a:spcPct val="75000"/>
              </a:lnSpc>
            </a:pPr>
            <a:r>
              <a:rPr lang="pt-BR" sz="2800" dirty="0">
                <a:solidFill>
                  <a:schemeClr val="tx1"/>
                </a:solidFill>
              </a:rPr>
              <a:t>Revisão dos modelos de regulação</a:t>
            </a:r>
          </a:p>
        </p:txBody>
      </p:sp>
      <p:sp>
        <p:nvSpPr>
          <p:cNvPr id="8" name="Seta para baixo 7"/>
          <p:cNvSpPr/>
          <p:nvPr/>
        </p:nvSpPr>
        <p:spPr bwMode="auto">
          <a:xfrm>
            <a:off x="4303713" y="2547709"/>
            <a:ext cx="217488" cy="360363"/>
          </a:xfrm>
          <a:prstGeom prst="downArrow">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solidFill>
                <a:srgbClr val="808080"/>
              </a:solidFill>
              <a:ea typeface="ＭＳ Ｐゴシック"/>
              <a:cs typeface="ＭＳ Ｐゴシック"/>
            </a:endParaRPr>
          </a:p>
        </p:txBody>
      </p:sp>
      <p:sp>
        <p:nvSpPr>
          <p:cNvPr id="13" name="Seta para baixo 12"/>
          <p:cNvSpPr/>
          <p:nvPr/>
        </p:nvSpPr>
        <p:spPr bwMode="auto">
          <a:xfrm>
            <a:off x="4303713" y="4059877"/>
            <a:ext cx="217488" cy="360363"/>
          </a:xfrm>
          <a:prstGeom prst="downArrow">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solidFill>
                <a:srgbClr val="808080"/>
              </a:solidFill>
              <a:ea typeface="ＭＳ Ｐゴシック"/>
              <a:cs typeface="ＭＳ Ｐゴシック"/>
            </a:endParaRPr>
          </a:p>
        </p:txBody>
      </p:sp>
      <p:sp>
        <p:nvSpPr>
          <p:cNvPr id="14" name="Seta para baixo 13"/>
          <p:cNvSpPr/>
          <p:nvPr/>
        </p:nvSpPr>
        <p:spPr bwMode="auto">
          <a:xfrm>
            <a:off x="4303713" y="4923973"/>
            <a:ext cx="217488" cy="358775"/>
          </a:xfrm>
          <a:prstGeom prst="downArrow">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solidFill>
                <a:srgbClr val="808080"/>
              </a:solidFill>
              <a:ea typeface="ＭＳ Ｐゴシック"/>
              <a:cs typeface="ＭＳ Ｐゴシック"/>
            </a:endParaRPr>
          </a:p>
        </p:txBody>
      </p:sp>
      <p:sp>
        <p:nvSpPr>
          <p:cNvPr id="9" name="Seta para baixo 8"/>
          <p:cNvSpPr/>
          <p:nvPr/>
        </p:nvSpPr>
        <p:spPr bwMode="auto">
          <a:xfrm>
            <a:off x="4303713" y="5860747"/>
            <a:ext cx="217488" cy="358775"/>
          </a:xfrm>
          <a:prstGeom prst="downArrow">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solidFill>
                <a:srgbClr val="808080"/>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973138" y="1789113"/>
            <a:ext cx="75295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8438" indent="-198438"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eaLnBrk="1" hangingPunct="1">
              <a:buFont typeface="Wingdings" pitchFamily="2" charset="2"/>
              <a:buChar char="Ø"/>
            </a:pPr>
            <a:endParaRPr lang="pt-BR" sz="2000">
              <a:latin typeface="Arial Narrow" pitchFamily="34" charset="0"/>
            </a:endParaRPr>
          </a:p>
          <a:p>
            <a:pPr eaLnBrk="1" hangingPunct="1">
              <a:buFont typeface="Wingdings" pitchFamily="2" charset="2"/>
              <a:buChar char="Ø"/>
            </a:pPr>
            <a:endParaRPr lang="pt-BR" sz="2000">
              <a:latin typeface="Arial Narrow" pitchFamily="34" charset="0"/>
            </a:endParaRPr>
          </a:p>
          <a:p>
            <a:pPr eaLnBrk="1" hangingPunct="1">
              <a:buFont typeface="Wingdings" pitchFamily="2" charset="2"/>
              <a:buChar char="Ø"/>
            </a:pPr>
            <a:endParaRPr lang="pt-BR" sz="2000">
              <a:latin typeface="Arial Narrow" pitchFamily="34" charset="0"/>
            </a:endParaRPr>
          </a:p>
        </p:txBody>
      </p:sp>
      <p:pic>
        <p:nvPicPr>
          <p:cNvPr id="7" name="Imagem 6" descr="TAB-Medidas-de-Estimulo-ao-Invest--PT--29-01-13_.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2616" y="1988840"/>
            <a:ext cx="8653462" cy="435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0" name="CaixaDeTexto 4"/>
          <p:cNvSpPr txBox="1">
            <a:spLocks noChangeArrowheads="1"/>
          </p:cNvSpPr>
          <p:nvPr/>
        </p:nvSpPr>
        <p:spPr bwMode="auto">
          <a:xfrm>
            <a:off x="77788" y="549275"/>
            <a:ext cx="977741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pt-BR">
                <a:solidFill>
                  <a:schemeClr val="tx1"/>
                </a:solidFill>
                <a:cs typeface="Arial" charset="0"/>
              </a:rPr>
              <a:t>PROGRAMA INTEGRADO DE LOGÍSTICA – PIL</a:t>
            </a:r>
          </a:p>
          <a:p>
            <a:pPr algn="ctr">
              <a:lnSpc>
                <a:spcPct val="90000"/>
              </a:lnSpc>
              <a:buClr>
                <a:srgbClr val="006600"/>
              </a:buClr>
              <a:buSzPct val="100000"/>
            </a:pPr>
            <a:r>
              <a:rPr lang="pt-BR">
                <a:solidFill>
                  <a:schemeClr val="tx1"/>
                </a:solidFill>
                <a:cs typeface="Arial" charset="0"/>
              </a:rPr>
              <a:t>Parceria com setor privado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ixaDeTexto 3"/>
          <p:cNvSpPr txBox="1">
            <a:spLocks noChangeArrowheads="1"/>
          </p:cNvSpPr>
          <p:nvPr/>
        </p:nvSpPr>
        <p:spPr bwMode="auto">
          <a:xfrm>
            <a:off x="0" y="2349500"/>
            <a:ext cx="990600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gn="ctr">
              <a:lnSpc>
                <a:spcPct val="90000"/>
              </a:lnSpc>
              <a:buClr>
                <a:srgbClr val="006600"/>
              </a:buClr>
              <a:buSzPct val="100000"/>
            </a:pPr>
            <a:r>
              <a:rPr lang="pt-BR" sz="4800" dirty="0" smtClean="0">
                <a:solidFill>
                  <a:schemeClr val="tx1"/>
                </a:solidFill>
                <a:cs typeface="Arial" charset="0"/>
              </a:rPr>
              <a:t>PLANEJAMENTO &amp; GESTÃO </a:t>
            </a:r>
            <a:r>
              <a:rPr lang="pt-BR" sz="4800" dirty="0">
                <a:solidFill>
                  <a:schemeClr val="tx1"/>
                </a:solidFill>
                <a:cs typeface="Arial" charset="0"/>
              </a:rPr>
              <a:t>PÚBLICA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28498" y="1397000"/>
          <a:ext cx="904900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ângulo de cantos arredondados 3"/>
          <p:cNvSpPr/>
          <p:nvPr/>
        </p:nvSpPr>
        <p:spPr>
          <a:xfrm>
            <a:off x="350838" y="260351"/>
            <a:ext cx="2808420" cy="1584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sz="1200" dirty="0">
                <a:solidFill>
                  <a:schemeClr val="tx1"/>
                </a:solidFill>
              </a:rPr>
              <a:t>CAPACIDADES ESTATAIS:</a:t>
            </a:r>
          </a:p>
          <a:p>
            <a:pPr algn="ctr" fontAlgn="auto">
              <a:spcBef>
                <a:spcPts val="0"/>
              </a:spcBef>
              <a:spcAft>
                <a:spcPts val="0"/>
              </a:spcAft>
              <a:defRPr/>
            </a:pPr>
            <a:r>
              <a:rPr lang="pt-BR" sz="1200" dirty="0">
                <a:solidFill>
                  <a:schemeClr val="tx1"/>
                </a:solidFill>
              </a:rPr>
              <a:t>Tributação, função social da propriedade,  criação e gestão da moeda, gerenciamento da dívida pública</a:t>
            </a:r>
            <a:endParaRPr lang="pt-BR" sz="1200" dirty="0">
              <a:solidFill>
                <a:schemeClr val="tx1"/>
              </a:solidFill>
            </a:endParaRPr>
          </a:p>
        </p:txBody>
      </p:sp>
      <p:sp>
        <p:nvSpPr>
          <p:cNvPr id="5" name="Retângulo de cantos arredondados 4"/>
          <p:cNvSpPr/>
          <p:nvPr/>
        </p:nvSpPr>
        <p:spPr>
          <a:xfrm>
            <a:off x="6669352" y="260351"/>
            <a:ext cx="2808420" cy="1584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sz="1200" dirty="0">
                <a:solidFill>
                  <a:schemeClr val="tx1"/>
                </a:solidFill>
              </a:rPr>
              <a:t>INSTRUMENTOS GOVERNAMENTAIS:</a:t>
            </a:r>
          </a:p>
          <a:p>
            <a:pPr algn="ctr" fontAlgn="auto">
              <a:spcBef>
                <a:spcPts val="0"/>
              </a:spcBef>
              <a:spcAft>
                <a:spcPts val="0"/>
              </a:spcAft>
              <a:defRPr/>
            </a:pPr>
            <a:r>
              <a:rPr lang="pt-BR" sz="1200" dirty="0">
                <a:solidFill>
                  <a:schemeClr val="tx1"/>
                </a:solidFill>
              </a:rPr>
              <a:t>PPA, empresas estatais, bancos públicos, fundos públicos, fundos de </a:t>
            </a:r>
            <a:r>
              <a:rPr lang="pt-BR" sz="1200" dirty="0" smtClean="0">
                <a:solidFill>
                  <a:schemeClr val="tx1"/>
                </a:solidFill>
              </a:rPr>
              <a:t>pensão4</a:t>
            </a:r>
            <a:endParaRPr lang="pt-BR" sz="1200" dirty="0">
              <a:solidFill>
                <a:schemeClr val="tx1"/>
              </a:solidFill>
            </a:endParaRPr>
          </a:p>
        </p:txBody>
      </p:sp>
      <p:sp>
        <p:nvSpPr>
          <p:cNvPr id="6" name="Retângulo de cantos arredondados 5"/>
          <p:cNvSpPr/>
          <p:nvPr/>
        </p:nvSpPr>
        <p:spPr>
          <a:xfrm>
            <a:off x="350838" y="5229225"/>
            <a:ext cx="2808420" cy="1295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sz="1200" dirty="0">
                <a:solidFill>
                  <a:schemeClr val="tx1"/>
                </a:solidFill>
              </a:rPr>
              <a:t>ÉTICA REPUBLICANA:</a:t>
            </a:r>
          </a:p>
          <a:p>
            <a:pPr algn="ctr" fontAlgn="auto">
              <a:spcBef>
                <a:spcPts val="0"/>
              </a:spcBef>
              <a:spcAft>
                <a:spcPts val="0"/>
              </a:spcAft>
              <a:defRPr/>
            </a:pPr>
            <a:r>
              <a:rPr lang="pt-BR" sz="1200" dirty="0">
                <a:solidFill>
                  <a:schemeClr val="tx1"/>
                </a:solidFill>
              </a:rPr>
              <a:t>e</a:t>
            </a:r>
            <a:r>
              <a:rPr lang="pt-BR" sz="1200" dirty="0">
                <a:solidFill>
                  <a:schemeClr val="tx1"/>
                </a:solidFill>
              </a:rPr>
              <a:t>sfera pública, interesse geral, </a:t>
            </a:r>
            <a:r>
              <a:rPr lang="pt-BR" sz="1200" dirty="0" err="1">
                <a:solidFill>
                  <a:schemeClr val="tx1"/>
                </a:solidFill>
              </a:rPr>
              <a:t>bem-comum</a:t>
            </a:r>
            <a:endParaRPr lang="pt-BR" sz="1200" dirty="0">
              <a:solidFill>
                <a:schemeClr val="tx1"/>
              </a:solidFill>
            </a:endParaRPr>
          </a:p>
        </p:txBody>
      </p:sp>
      <p:sp>
        <p:nvSpPr>
          <p:cNvPr id="7" name="Retângulo de cantos arredondados 6"/>
          <p:cNvSpPr/>
          <p:nvPr/>
        </p:nvSpPr>
        <p:spPr>
          <a:xfrm>
            <a:off x="6669352" y="5229225"/>
            <a:ext cx="2808420" cy="1295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pt-BR" sz="1200" dirty="0">
                <a:solidFill>
                  <a:schemeClr val="tx1"/>
                </a:solidFill>
              </a:rPr>
              <a:t>ÉTICA DEMOCRÁTICA:</a:t>
            </a:r>
          </a:p>
          <a:p>
            <a:pPr algn="ctr" fontAlgn="auto">
              <a:spcBef>
                <a:spcPts val="0"/>
              </a:spcBef>
              <a:spcAft>
                <a:spcPts val="0"/>
              </a:spcAft>
              <a:defRPr/>
            </a:pPr>
            <a:r>
              <a:rPr lang="pt-BR" sz="1200" dirty="0">
                <a:solidFill>
                  <a:schemeClr val="tx1"/>
                </a:solidFill>
              </a:rPr>
              <a:t>r</a:t>
            </a:r>
            <a:r>
              <a:rPr lang="pt-BR" sz="1200" dirty="0">
                <a:solidFill>
                  <a:schemeClr val="tx1"/>
                </a:solidFill>
              </a:rPr>
              <a:t>epresentação, participação, deliberação e controle social</a:t>
            </a:r>
            <a:endParaRPr lang="pt-BR" sz="12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3"/>
          <p:cNvSpPr>
            <a:spLocks noChangeArrowheads="1"/>
          </p:cNvSpPr>
          <p:nvPr/>
        </p:nvSpPr>
        <p:spPr bwMode="auto">
          <a:xfrm>
            <a:off x="455613" y="2154238"/>
            <a:ext cx="3587750" cy="327025"/>
          </a:xfrm>
          <a:prstGeom prst="leftRightArrow">
            <a:avLst>
              <a:gd name="adj1" fmla="val 100000"/>
              <a:gd name="adj2" fmla="val 0"/>
            </a:avLst>
          </a:prstGeom>
          <a:solidFill>
            <a:schemeClr val="accent1">
              <a:lumMod val="40000"/>
              <a:lumOff val="60000"/>
            </a:schemeClr>
          </a:solidFill>
          <a:ln>
            <a:noFill/>
          </a:ln>
          <a:extLst/>
        </p:spPr>
        <p:txBody>
          <a:bodyPr lIns="0" tIns="0" rIns="0" bIns="18722" anchor="b">
            <a:spAutoFit/>
          </a:bodyPr>
          <a:lstStyle/>
          <a:p>
            <a:pPr algn="ctr" fontAlgn="auto">
              <a:spcBef>
                <a:spcPts val="0"/>
              </a:spcBef>
              <a:spcAft>
                <a:spcPts val="0"/>
              </a:spcAft>
              <a:tabLst>
                <a:tab pos="0" algn="l"/>
                <a:tab pos="455188" algn="l"/>
                <a:tab pos="913615" algn="l"/>
                <a:tab pos="1372043" algn="l"/>
                <a:tab pos="1830470" algn="l"/>
                <a:tab pos="2288898" algn="l"/>
                <a:tab pos="2745706" algn="l"/>
                <a:tab pos="3204133" algn="l"/>
                <a:tab pos="3662560" algn="l"/>
                <a:tab pos="4120987" algn="l"/>
                <a:tab pos="4579415" algn="l"/>
                <a:tab pos="5036223" algn="l"/>
                <a:tab pos="5494650" algn="l"/>
                <a:tab pos="5953078" algn="l"/>
                <a:tab pos="6411505" algn="l"/>
                <a:tab pos="6869933" algn="l"/>
                <a:tab pos="7328360" algn="l"/>
                <a:tab pos="7785167" algn="l"/>
                <a:tab pos="8243595" algn="l"/>
                <a:tab pos="8702022" algn="l"/>
                <a:tab pos="9160450" algn="l"/>
              </a:tabLst>
              <a:defRPr/>
            </a:pPr>
            <a:r>
              <a:rPr lang="pt-BR" sz="2000" dirty="0">
                <a:solidFill>
                  <a:schemeClr val="tx1"/>
                </a:solidFill>
                <a:ea typeface="+mn-ea"/>
              </a:rPr>
              <a:t>“Fazer Acontecer“</a:t>
            </a:r>
            <a:endParaRPr lang="pt-BR" sz="1600" dirty="0">
              <a:solidFill>
                <a:schemeClr val="tx1"/>
              </a:solidFill>
              <a:ea typeface="+mn-ea"/>
            </a:endParaRPr>
          </a:p>
        </p:txBody>
      </p:sp>
      <p:pic>
        <p:nvPicPr>
          <p:cNvPr id="36867" name="Picture 2" hidden="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76213"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8" name="Picture 5" hidden="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76213"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9" name="Text Box 6"/>
          <p:cNvSpPr txBox="1">
            <a:spLocks noChangeArrowheads="1"/>
          </p:cNvSpPr>
          <p:nvPr/>
        </p:nvSpPr>
        <p:spPr bwMode="auto">
          <a:xfrm>
            <a:off x="0" y="660400"/>
            <a:ext cx="9906000" cy="125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gn="ctr">
              <a:lnSpc>
                <a:spcPct val="90000"/>
              </a:lnSpc>
              <a:buClr>
                <a:srgbClr val="006600"/>
              </a:buClr>
              <a:buSzPct val="100000"/>
            </a:pPr>
            <a:r>
              <a:rPr lang="pt-BR" sz="2800">
                <a:solidFill>
                  <a:schemeClr val="tx1"/>
                </a:solidFill>
                <a:cs typeface="Arial" charset="0"/>
              </a:rPr>
              <a:t>A “Agenda de Gestão Pública” visa a melhoria sistêmica do nível de serviço e da qualidade do gasto e articula-se com os esforços de “Fazer Acontecer" as prioridades de governo</a:t>
            </a:r>
          </a:p>
        </p:txBody>
      </p:sp>
      <p:sp>
        <p:nvSpPr>
          <p:cNvPr id="2056" name="Freeform 7"/>
          <p:cNvSpPr>
            <a:spLocks noChangeArrowheads="1"/>
          </p:cNvSpPr>
          <p:nvPr/>
        </p:nvSpPr>
        <p:spPr bwMode="auto">
          <a:xfrm>
            <a:off x="471488" y="2506663"/>
            <a:ext cx="4027487" cy="3709987"/>
          </a:xfrm>
          <a:custGeom>
            <a:avLst/>
            <a:gdLst>
              <a:gd name="T0" fmla="*/ 0 w 2550"/>
              <a:gd name="T1" fmla="*/ 0 h 2625"/>
              <a:gd name="T2" fmla="*/ 2147483647 w 2550"/>
              <a:gd name="T3" fmla="*/ 0 h 2625"/>
              <a:gd name="T4" fmla="*/ 2147483647 w 2550"/>
              <a:gd name="T5" fmla="*/ 2147483647 h 2625"/>
              <a:gd name="T6" fmla="*/ 2147483647 w 2550"/>
              <a:gd name="T7" fmla="*/ 2147483647 h 2625"/>
              <a:gd name="T8" fmla="*/ 2147483647 w 2550"/>
              <a:gd name="T9" fmla="*/ 2147483647 h 2625"/>
              <a:gd name="T10" fmla="*/ 2147483647 w 2550"/>
              <a:gd name="T11" fmla="*/ 2147483647 h 2625"/>
              <a:gd name="T12" fmla="*/ 2147483647 w 2550"/>
              <a:gd name="T13" fmla="*/ 2147483647 h 2625"/>
              <a:gd name="T14" fmla="*/ 2147483647 w 2550"/>
              <a:gd name="T15" fmla="*/ 2147483647 h 2625"/>
              <a:gd name="T16" fmla="*/ 2147483647 w 2550"/>
              <a:gd name="T17" fmla="*/ 2147483647 h 2625"/>
              <a:gd name="T18" fmla="*/ 0 w 2550"/>
              <a:gd name="T19" fmla="*/ 2147483647 h 2625"/>
              <a:gd name="T20" fmla="*/ 0 w 2550"/>
              <a:gd name="T21" fmla="*/ 2147483647 h 2625"/>
              <a:gd name="T22" fmla="*/ 0 w 2550"/>
              <a:gd name="T23" fmla="*/ 0 h 26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0"/>
              <a:gd name="T37" fmla="*/ 0 h 2625"/>
              <a:gd name="T38" fmla="*/ 2550 w 2550"/>
              <a:gd name="T39" fmla="*/ 2625 h 26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0" h="2625">
                <a:moveTo>
                  <a:pt x="0" y="0"/>
                </a:moveTo>
                <a:lnTo>
                  <a:pt x="2069" y="0"/>
                </a:lnTo>
                <a:cubicBezTo>
                  <a:pt x="2069" y="0"/>
                  <a:pt x="2069" y="170"/>
                  <a:pt x="2069" y="341"/>
                </a:cubicBezTo>
                <a:cubicBezTo>
                  <a:pt x="2280" y="159"/>
                  <a:pt x="2550" y="332"/>
                  <a:pt x="2550" y="552"/>
                </a:cubicBezTo>
                <a:cubicBezTo>
                  <a:pt x="2550" y="772"/>
                  <a:pt x="2273" y="949"/>
                  <a:pt x="2069" y="766"/>
                </a:cubicBezTo>
                <a:cubicBezTo>
                  <a:pt x="2069" y="1311"/>
                  <a:pt x="2069" y="1857"/>
                  <a:pt x="2069" y="1857"/>
                </a:cubicBezTo>
                <a:cubicBezTo>
                  <a:pt x="1940" y="1717"/>
                  <a:pt x="1589" y="1777"/>
                  <a:pt x="1589" y="2074"/>
                </a:cubicBezTo>
                <a:cubicBezTo>
                  <a:pt x="1589" y="2371"/>
                  <a:pt x="1958" y="2427"/>
                  <a:pt x="2069" y="2285"/>
                </a:cubicBezTo>
                <a:cubicBezTo>
                  <a:pt x="2069" y="2455"/>
                  <a:pt x="2069" y="2625"/>
                  <a:pt x="2069" y="2625"/>
                </a:cubicBezTo>
                <a:lnTo>
                  <a:pt x="0" y="2625"/>
                </a:lnTo>
                <a:lnTo>
                  <a:pt x="0" y="1313"/>
                </a:lnTo>
                <a:lnTo>
                  <a:pt x="0" y="0"/>
                </a:lnTo>
                <a:close/>
              </a:path>
            </a:pathLst>
          </a:custGeom>
          <a:solidFill>
            <a:srgbClr val="FFFFFF"/>
          </a:solidFill>
          <a:ln w="28440">
            <a:solidFill>
              <a:schemeClr val="bg1">
                <a:lumMod val="10000"/>
              </a:schemeClr>
            </a:solidFill>
            <a:round/>
            <a:headEnd/>
            <a:tailEnd/>
          </a:ln>
        </p:spPr>
        <p:txBody>
          <a:bodyPr wrap="none" lIns="93244" tIns="46621" rIns="93244" bIns="46621" anchor="ctr"/>
          <a:lstStyle/>
          <a:p>
            <a:pPr fontAlgn="auto">
              <a:spcBef>
                <a:spcPts val="0"/>
              </a:spcBef>
              <a:spcAft>
                <a:spcPts val="0"/>
              </a:spcAft>
              <a:defRPr/>
            </a:pPr>
            <a:endParaRPr lang="pt-BR" sz="1800" b="0">
              <a:solidFill>
                <a:schemeClr val="tx1"/>
              </a:solidFill>
              <a:latin typeface="Calibri"/>
              <a:ea typeface="+mn-ea"/>
            </a:endParaRPr>
          </a:p>
        </p:txBody>
      </p:sp>
      <p:sp>
        <p:nvSpPr>
          <p:cNvPr id="2057" name="Freeform 9"/>
          <p:cNvSpPr>
            <a:spLocks noChangeArrowheads="1"/>
          </p:cNvSpPr>
          <p:nvPr/>
        </p:nvSpPr>
        <p:spPr bwMode="auto">
          <a:xfrm flipH="1" flipV="1">
            <a:off x="4705350" y="2506663"/>
            <a:ext cx="4695825" cy="3709987"/>
          </a:xfrm>
          <a:custGeom>
            <a:avLst/>
            <a:gdLst>
              <a:gd name="T0" fmla="*/ 0 w 2550"/>
              <a:gd name="T1" fmla="*/ 0 h 2625"/>
              <a:gd name="T2" fmla="*/ 2147483647 w 2550"/>
              <a:gd name="T3" fmla="*/ 0 h 2625"/>
              <a:gd name="T4" fmla="*/ 2147483647 w 2550"/>
              <a:gd name="T5" fmla="*/ 2147483647 h 2625"/>
              <a:gd name="T6" fmla="*/ 2147483647 w 2550"/>
              <a:gd name="T7" fmla="*/ 2147483647 h 2625"/>
              <a:gd name="T8" fmla="*/ 2147483647 w 2550"/>
              <a:gd name="T9" fmla="*/ 2147483647 h 2625"/>
              <a:gd name="T10" fmla="*/ 2147483647 w 2550"/>
              <a:gd name="T11" fmla="*/ 2147483647 h 2625"/>
              <a:gd name="T12" fmla="*/ 2147483647 w 2550"/>
              <a:gd name="T13" fmla="*/ 2147483647 h 2625"/>
              <a:gd name="T14" fmla="*/ 2147483647 w 2550"/>
              <a:gd name="T15" fmla="*/ 2147483647 h 2625"/>
              <a:gd name="T16" fmla="*/ 2147483647 w 2550"/>
              <a:gd name="T17" fmla="*/ 2147483647 h 2625"/>
              <a:gd name="T18" fmla="*/ 0 w 2550"/>
              <a:gd name="T19" fmla="*/ 2147483647 h 2625"/>
              <a:gd name="T20" fmla="*/ 0 w 2550"/>
              <a:gd name="T21" fmla="*/ 2147483647 h 2625"/>
              <a:gd name="T22" fmla="*/ 0 w 2550"/>
              <a:gd name="T23" fmla="*/ 0 h 26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0"/>
              <a:gd name="T37" fmla="*/ 0 h 2625"/>
              <a:gd name="T38" fmla="*/ 2550 w 2550"/>
              <a:gd name="T39" fmla="*/ 2625 h 26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0" h="2625">
                <a:moveTo>
                  <a:pt x="0" y="0"/>
                </a:moveTo>
                <a:lnTo>
                  <a:pt x="2069" y="0"/>
                </a:lnTo>
                <a:cubicBezTo>
                  <a:pt x="2069" y="0"/>
                  <a:pt x="2069" y="170"/>
                  <a:pt x="2069" y="341"/>
                </a:cubicBezTo>
                <a:cubicBezTo>
                  <a:pt x="2280" y="159"/>
                  <a:pt x="2550" y="332"/>
                  <a:pt x="2550" y="552"/>
                </a:cubicBezTo>
                <a:cubicBezTo>
                  <a:pt x="2550" y="772"/>
                  <a:pt x="2273" y="949"/>
                  <a:pt x="2069" y="766"/>
                </a:cubicBezTo>
                <a:cubicBezTo>
                  <a:pt x="2069" y="1311"/>
                  <a:pt x="2069" y="1857"/>
                  <a:pt x="2069" y="1857"/>
                </a:cubicBezTo>
                <a:cubicBezTo>
                  <a:pt x="1940" y="1717"/>
                  <a:pt x="1589" y="1777"/>
                  <a:pt x="1589" y="2074"/>
                </a:cubicBezTo>
                <a:cubicBezTo>
                  <a:pt x="1589" y="2371"/>
                  <a:pt x="1958" y="2427"/>
                  <a:pt x="2069" y="2285"/>
                </a:cubicBezTo>
                <a:cubicBezTo>
                  <a:pt x="2069" y="2455"/>
                  <a:pt x="2069" y="2625"/>
                  <a:pt x="2069" y="2625"/>
                </a:cubicBezTo>
                <a:lnTo>
                  <a:pt x="0" y="2625"/>
                </a:lnTo>
                <a:lnTo>
                  <a:pt x="0" y="1313"/>
                </a:lnTo>
                <a:lnTo>
                  <a:pt x="0" y="0"/>
                </a:lnTo>
                <a:close/>
              </a:path>
            </a:pathLst>
          </a:custGeom>
          <a:solidFill>
            <a:srgbClr val="FFFFFF"/>
          </a:solidFill>
          <a:ln w="28440">
            <a:solidFill>
              <a:schemeClr val="bg1">
                <a:lumMod val="10000"/>
              </a:schemeClr>
            </a:solidFill>
            <a:round/>
            <a:headEnd/>
            <a:tailEnd/>
          </a:ln>
        </p:spPr>
        <p:txBody>
          <a:bodyPr wrap="none" lIns="93244" tIns="46621" rIns="93244" bIns="46621" anchor="ctr"/>
          <a:lstStyle/>
          <a:p>
            <a:pPr fontAlgn="auto">
              <a:spcBef>
                <a:spcPts val="0"/>
              </a:spcBef>
              <a:spcAft>
                <a:spcPts val="0"/>
              </a:spcAft>
              <a:defRPr/>
            </a:pPr>
            <a:endParaRPr lang="pt-BR" sz="1800" b="0">
              <a:solidFill>
                <a:schemeClr val="tx1"/>
              </a:solidFill>
              <a:latin typeface="Calibri"/>
              <a:ea typeface="+mn-ea"/>
            </a:endParaRPr>
          </a:p>
        </p:txBody>
      </p:sp>
      <p:sp>
        <p:nvSpPr>
          <p:cNvPr id="2058" name="Rectangle 12"/>
          <p:cNvSpPr>
            <a:spLocks noChangeArrowheads="1"/>
          </p:cNvSpPr>
          <p:nvPr/>
        </p:nvSpPr>
        <p:spPr bwMode="auto">
          <a:xfrm>
            <a:off x="455613" y="3068960"/>
            <a:ext cx="3155950" cy="1846659"/>
          </a:xfrm>
          <a:prstGeom prst="rect">
            <a:avLst/>
          </a:prstGeom>
          <a:noFill/>
          <a:ln w="9525">
            <a:noFill/>
            <a:miter lim="800000"/>
            <a:headEnd/>
            <a:tailEnd/>
          </a:ln>
        </p:spPr>
        <p:txBody>
          <a:bodyPr lIns="0" tIns="0" rIns="0" bIns="0">
            <a:spAutoFit/>
          </a:bodyPr>
          <a:lstStyle/>
          <a:p>
            <a:pPr lvl="1" indent="-168275" fontAlgn="auto">
              <a:spcBef>
                <a:spcPts val="0"/>
              </a:spcBef>
              <a:spcAft>
                <a:spcPts val="0"/>
              </a:spcAft>
              <a:buClr>
                <a:srgbClr val="002960"/>
              </a:buClr>
              <a:buFont typeface="Arial" charset="0"/>
              <a:buChar char="•"/>
              <a:tabLst>
                <a:tab pos="174625" algn="l"/>
                <a:tab pos="630238" algn="l"/>
                <a:tab pos="1089025" algn="l"/>
                <a:tab pos="1547813" algn="l"/>
                <a:tab pos="2006600" algn="l"/>
                <a:tab pos="2463800" algn="l"/>
                <a:tab pos="2921000" algn="l"/>
                <a:tab pos="3379788" algn="l"/>
                <a:tab pos="3838575" algn="l"/>
                <a:tab pos="4297363" algn="l"/>
                <a:tab pos="4754563" algn="l"/>
                <a:tab pos="5211763" algn="l"/>
                <a:tab pos="5670550" algn="l"/>
                <a:tab pos="6129338" algn="l"/>
                <a:tab pos="6586538" algn="l"/>
                <a:tab pos="7045325" algn="l"/>
                <a:tab pos="7502525" algn="l"/>
                <a:tab pos="7961313" algn="l"/>
                <a:tab pos="8420100" algn="l"/>
                <a:tab pos="8877300" algn="l"/>
                <a:tab pos="9336088" algn="l"/>
              </a:tabLst>
              <a:defRPr/>
            </a:pPr>
            <a:r>
              <a:rPr lang="pt-BR" sz="2000" dirty="0">
                <a:solidFill>
                  <a:srgbClr val="000000"/>
                </a:solidFill>
                <a:ea typeface="+mn-ea"/>
              </a:rPr>
              <a:t>Monitorar e garantir que os programas prioritários da Presidenta aconteçam </a:t>
            </a:r>
          </a:p>
          <a:p>
            <a:pPr lvl="1" indent="-168275" fontAlgn="auto">
              <a:spcBef>
                <a:spcPts val="0"/>
              </a:spcBef>
              <a:spcAft>
                <a:spcPts val="0"/>
              </a:spcAft>
              <a:buFont typeface="Arial" charset="0"/>
              <a:buChar char="•"/>
              <a:tabLst>
                <a:tab pos="174625" algn="l"/>
                <a:tab pos="630238" algn="l"/>
                <a:tab pos="1089025" algn="l"/>
                <a:tab pos="1547813" algn="l"/>
                <a:tab pos="2006600" algn="l"/>
                <a:tab pos="2463800" algn="l"/>
                <a:tab pos="2921000" algn="l"/>
                <a:tab pos="3379788" algn="l"/>
                <a:tab pos="3838575" algn="l"/>
                <a:tab pos="4297363" algn="l"/>
                <a:tab pos="4754563" algn="l"/>
                <a:tab pos="5211763" algn="l"/>
                <a:tab pos="5670550" algn="l"/>
                <a:tab pos="6129338" algn="l"/>
                <a:tab pos="6586538" algn="l"/>
                <a:tab pos="7045325" algn="l"/>
                <a:tab pos="7502525" algn="l"/>
                <a:tab pos="7961313" algn="l"/>
                <a:tab pos="8420100" algn="l"/>
                <a:tab pos="8877300" algn="l"/>
                <a:tab pos="9336088" algn="l"/>
              </a:tabLst>
              <a:defRPr/>
            </a:pPr>
            <a:endParaRPr lang="pt-BR" sz="2000" dirty="0">
              <a:solidFill>
                <a:srgbClr val="000000"/>
              </a:solidFill>
              <a:ea typeface="+mn-ea"/>
            </a:endParaRPr>
          </a:p>
          <a:p>
            <a:pPr lvl="1" indent="-168275" fontAlgn="auto">
              <a:spcBef>
                <a:spcPts val="0"/>
              </a:spcBef>
              <a:spcAft>
                <a:spcPts val="0"/>
              </a:spcAft>
              <a:buClr>
                <a:srgbClr val="002960"/>
              </a:buClr>
              <a:buFont typeface="Arial" charset="0"/>
              <a:buChar char="•"/>
              <a:tabLst>
                <a:tab pos="174625" algn="l"/>
                <a:tab pos="630238" algn="l"/>
                <a:tab pos="1089025" algn="l"/>
                <a:tab pos="1547813" algn="l"/>
                <a:tab pos="2006600" algn="l"/>
                <a:tab pos="2463800" algn="l"/>
                <a:tab pos="2921000" algn="l"/>
                <a:tab pos="3379788" algn="l"/>
                <a:tab pos="3838575" algn="l"/>
                <a:tab pos="4297363" algn="l"/>
                <a:tab pos="4754563" algn="l"/>
                <a:tab pos="5211763" algn="l"/>
                <a:tab pos="5670550" algn="l"/>
                <a:tab pos="6129338" algn="l"/>
                <a:tab pos="6586538" algn="l"/>
                <a:tab pos="7045325" algn="l"/>
                <a:tab pos="7502525" algn="l"/>
                <a:tab pos="7961313" algn="l"/>
                <a:tab pos="8420100" algn="l"/>
                <a:tab pos="8877300" algn="l"/>
                <a:tab pos="9336088" algn="l"/>
              </a:tabLst>
              <a:defRPr/>
            </a:pPr>
            <a:r>
              <a:rPr lang="pt-BR" sz="2000" dirty="0">
                <a:solidFill>
                  <a:srgbClr val="000000"/>
                </a:solidFill>
                <a:ea typeface="+mn-ea"/>
              </a:rPr>
              <a:t>Foco na execução dos programas finalísticos </a:t>
            </a:r>
          </a:p>
        </p:txBody>
      </p:sp>
      <p:sp>
        <p:nvSpPr>
          <p:cNvPr id="17421" name="AutoShape 13"/>
          <p:cNvSpPr>
            <a:spLocks noChangeArrowheads="1"/>
          </p:cNvSpPr>
          <p:nvPr/>
        </p:nvSpPr>
        <p:spPr bwMode="auto">
          <a:xfrm>
            <a:off x="5788025" y="1846805"/>
            <a:ext cx="3589338" cy="634458"/>
          </a:xfrm>
          <a:prstGeom prst="leftRightArrow">
            <a:avLst>
              <a:gd name="adj1" fmla="val 100000"/>
              <a:gd name="adj2" fmla="val 0"/>
            </a:avLst>
          </a:prstGeom>
          <a:solidFill>
            <a:schemeClr val="accent1">
              <a:lumMod val="40000"/>
              <a:lumOff val="60000"/>
            </a:schemeClr>
          </a:solidFill>
          <a:ln>
            <a:noFill/>
          </a:ln>
          <a:extLst/>
        </p:spPr>
        <p:txBody>
          <a:bodyPr lIns="0" tIns="0" rIns="0" bIns="18722" anchor="b">
            <a:spAutoFit/>
          </a:bodyPr>
          <a:lstStyle/>
          <a:p>
            <a:pPr algn="ctr" fontAlgn="auto">
              <a:spcBef>
                <a:spcPts val="0"/>
              </a:spcBef>
              <a:spcAft>
                <a:spcPts val="0"/>
              </a:spcAft>
              <a:tabLst>
                <a:tab pos="0" algn="l"/>
                <a:tab pos="455188" algn="l"/>
                <a:tab pos="913615" algn="l"/>
                <a:tab pos="1372043" algn="l"/>
                <a:tab pos="1830470" algn="l"/>
                <a:tab pos="2288898" algn="l"/>
                <a:tab pos="2745706" algn="l"/>
                <a:tab pos="3204133" algn="l"/>
                <a:tab pos="3662560" algn="l"/>
                <a:tab pos="4120987" algn="l"/>
                <a:tab pos="4579415" algn="l"/>
                <a:tab pos="5036223" algn="l"/>
                <a:tab pos="5494650" algn="l"/>
                <a:tab pos="5953078" algn="l"/>
                <a:tab pos="6411505" algn="l"/>
                <a:tab pos="6869933" algn="l"/>
                <a:tab pos="7328360" algn="l"/>
                <a:tab pos="7785167" algn="l"/>
                <a:tab pos="8243595" algn="l"/>
                <a:tab pos="8702022" algn="l"/>
                <a:tab pos="9160450" algn="l"/>
              </a:tabLst>
              <a:defRPr/>
            </a:pPr>
            <a:r>
              <a:rPr lang="pt-BR" sz="2000" dirty="0">
                <a:solidFill>
                  <a:schemeClr val="tx1"/>
                </a:solidFill>
                <a:ea typeface="+mn-ea"/>
              </a:rPr>
              <a:t>“Agenda de </a:t>
            </a:r>
            <a:r>
              <a:rPr lang="pt-BR" sz="2000" dirty="0" smtClean="0">
                <a:solidFill>
                  <a:schemeClr val="tx1"/>
                </a:solidFill>
                <a:ea typeface="+mn-ea"/>
              </a:rPr>
              <a:t>Planejamento e Gestão </a:t>
            </a:r>
            <a:r>
              <a:rPr lang="pt-BR" sz="2000" dirty="0">
                <a:solidFill>
                  <a:schemeClr val="tx1"/>
                </a:solidFill>
                <a:ea typeface="+mn-ea"/>
              </a:rPr>
              <a:t>Pública“</a:t>
            </a:r>
            <a:endParaRPr lang="pt-BR" sz="1600" dirty="0">
              <a:solidFill>
                <a:schemeClr val="tx1"/>
              </a:solidFill>
              <a:ea typeface="+mn-ea"/>
            </a:endParaRPr>
          </a:p>
        </p:txBody>
      </p:sp>
      <p:sp>
        <p:nvSpPr>
          <p:cNvPr id="2060" name="Rectangle 14"/>
          <p:cNvSpPr>
            <a:spLocks noChangeArrowheads="1"/>
          </p:cNvSpPr>
          <p:nvPr/>
        </p:nvSpPr>
        <p:spPr bwMode="auto">
          <a:xfrm>
            <a:off x="6280151" y="2924944"/>
            <a:ext cx="3097212" cy="3077766"/>
          </a:xfrm>
          <a:prstGeom prst="rect">
            <a:avLst/>
          </a:prstGeom>
          <a:noFill/>
          <a:ln w="9525">
            <a:noFill/>
            <a:miter lim="800000"/>
            <a:headEnd/>
            <a:tailEnd/>
          </a:ln>
        </p:spPr>
        <p:txBody>
          <a:bodyPr wrap="square" lIns="0" tIns="0" rIns="0" bIns="0">
            <a:spAutoFit/>
          </a:bodyPr>
          <a:lstStyle/>
          <a:p>
            <a:pPr marL="352425" lvl="1" indent="-176213" fontAlgn="auto">
              <a:spcBef>
                <a:spcPts val="0"/>
              </a:spcBef>
              <a:spcAft>
                <a:spcPts val="0"/>
              </a:spcAft>
              <a:buClr>
                <a:srgbClr val="002960"/>
              </a:buClr>
              <a:buFont typeface="Arial" charset="0"/>
              <a:buChar char="•"/>
              <a:tabLst>
                <a:tab pos="174625" algn="l"/>
                <a:tab pos="630238" algn="l"/>
                <a:tab pos="1089025" algn="l"/>
                <a:tab pos="1547813" algn="l"/>
                <a:tab pos="2006600" algn="l"/>
                <a:tab pos="2463800" algn="l"/>
                <a:tab pos="2921000" algn="l"/>
                <a:tab pos="3379788" algn="l"/>
                <a:tab pos="3838575" algn="l"/>
                <a:tab pos="4297363" algn="l"/>
                <a:tab pos="4754563" algn="l"/>
                <a:tab pos="5211763" algn="l"/>
                <a:tab pos="5670550" algn="l"/>
                <a:tab pos="6129338" algn="l"/>
                <a:tab pos="6586538" algn="l"/>
                <a:tab pos="7045325" algn="l"/>
                <a:tab pos="7502525" algn="l"/>
                <a:tab pos="7961313" algn="l"/>
                <a:tab pos="8420100" algn="l"/>
                <a:tab pos="8877300" algn="l"/>
                <a:tab pos="9336088" algn="l"/>
              </a:tabLst>
              <a:defRPr/>
            </a:pPr>
            <a:r>
              <a:rPr lang="pt-BR" sz="2000" dirty="0">
                <a:solidFill>
                  <a:srgbClr val="000000"/>
                </a:solidFill>
                <a:ea typeface="+mn-ea"/>
              </a:rPr>
              <a:t>Coordenar programa transversal de eficiência e modernização da gestão</a:t>
            </a:r>
          </a:p>
          <a:p>
            <a:pPr marL="352425" lvl="1" indent="-176213" fontAlgn="auto">
              <a:spcBef>
                <a:spcPts val="0"/>
              </a:spcBef>
              <a:spcAft>
                <a:spcPts val="0"/>
              </a:spcAft>
              <a:buFont typeface="Arial" charset="0"/>
              <a:buChar char="•"/>
              <a:tabLst>
                <a:tab pos="174625" algn="l"/>
                <a:tab pos="630238" algn="l"/>
                <a:tab pos="1089025" algn="l"/>
                <a:tab pos="1547813" algn="l"/>
                <a:tab pos="2006600" algn="l"/>
                <a:tab pos="2463800" algn="l"/>
                <a:tab pos="2921000" algn="l"/>
                <a:tab pos="3379788" algn="l"/>
                <a:tab pos="3838575" algn="l"/>
                <a:tab pos="4297363" algn="l"/>
                <a:tab pos="4754563" algn="l"/>
                <a:tab pos="5211763" algn="l"/>
                <a:tab pos="5670550" algn="l"/>
                <a:tab pos="6129338" algn="l"/>
                <a:tab pos="6586538" algn="l"/>
                <a:tab pos="7045325" algn="l"/>
                <a:tab pos="7502525" algn="l"/>
                <a:tab pos="7961313" algn="l"/>
                <a:tab pos="8420100" algn="l"/>
                <a:tab pos="8877300" algn="l"/>
                <a:tab pos="9336088" algn="l"/>
              </a:tabLst>
              <a:defRPr/>
            </a:pPr>
            <a:endParaRPr lang="pt-BR" sz="2000" dirty="0">
              <a:solidFill>
                <a:srgbClr val="000000"/>
              </a:solidFill>
              <a:ea typeface="+mn-ea"/>
            </a:endParaRPr>
          </a:p>
          <a:p>
            <a:pPr marL="352425" lvl="1" indent="-176213" fontAlgn="auto">
              <a:spcBef>
                <a:spcPts val="0"/>
              </a:spcBef>
              <a:spcAft>
                <a:spcPts val="0"/>
              </a:spcAft>
              <a:buClr>
                <a:srgbClr val="002960"/>
              </a:buClr>
              <a:buFont typeface="Arial" charset="0"/>
              <a:buChar char="•"/>
              <a:tabLst>
                <a:tab pos="174625" algn="l"/>
                <a:tab pos="630238" algn="l"/>
                <a:tab pos="1089025" algn="l"/>
                <a:tab pos="1547813" algn="l"/>
                <a:tab pos="2006600" algn="l"/>
                <a:tab pos="2463800" algn="l"/>
                <a:tab pos="2921000" algn="l"/>
                <a:tab pos="3379788" algn="l"/>
                <a:tab pos="3838575" algn="l"/>
                <a:tab pos="4297363" algn="l"/>
                <a:tab pos="4754563" algn="l"/>
                <a:tab pos="5211763" algn="l"/>
                <a:tab pos="5670550" algn="l"/>
                <a:tab pos="6129338" algn="l"/>
                <a:tab pos="6586538" algn="l"/>
                <a:tab pos="7045325" algn="l"/>
                <a:tab pos="7502525" algn="l"/>
                <a:tab pos="7961313" algn="l"/>
                <a:tab pos="8420100" algn="l"/>
                <a:tab pos="8877300" algn="l"/>
                <a:tab pos="9336088" algn="l"/>
              </a:tabLst>
              <a:defRPr/>
            </a:pPr>
            <a:r>
              <a:rPr lang="pt-BR" sz="2000" dirty="0">
                <a:solidFill>
                  <a:srgbClr val="000000"/>
                </a:solidFill>
                <a:ea typeface="+mn-ea"/>
              </a:rPr>
              <a:t>Foco em prover meios, habilidades e tecnologia para Ministérios entregarem melhores resultados com menos recursos</a:t>
            </a:r>
          </a:p>
        </p:txBody>
      </p:sp>
      <p:grpSp>
        <p:nvGrpSpPr>
          <p:cNvPr id="2" name="Group 17"/>
          <p:cNvGrpSpPr>
            <a:grpSpLocks/>
          </p:cNvGrpSpPr>
          <p:nvPr/>
        </p:nvGrpSpPr>
        <p:grpSpPr bwMode="auto">
          <a:xfrm>
            <a:off x="3247550" y="3649265"/>
            <a:ext cx="2743067" cy="1523999"/>
            <a:chOff x="2002" y="1754"/>
            <a:chExt cx="1563" cy="941"/>
          </a:xfrm>
          <a:solidFill>
            <a:schemeClr val="bg1">
              <a:lumMod val="75000"/>
            </a:schemeClr>
          </a:solidFill>
        </p:grpSpPr>
        <p:sp>
          <p:nvSpPr>
            <p:cNvPr id="2064" name="AutoShape 18"/>
            <p:cNvSpPr>
              <a:spLocks noChangeArrowheads="1"/>
            </p:cNvSpPr>
            <p:nvPr/>
          </p:nvSpPr>
          <p:spPr bwMode="auto">
            <a:xfrm>
              <a:off x="2002" y="1754"/>
              <a:ext cx="1563" cy="941"/>
            </a:xfrm>
            <a:prstGeom prst="star24">
              <a:avLst>
                <a:gd name="adj" fmla="val 38426"/>
              </a:avLst>
            </a:prstGeom>
            <a:grpFill/>
            <a:ln w="9525">
              <a:noFill/>
              <a:miter lim="800000"/>
              <a:headEnd/>
              <a:tailEnd/>
            </a:ln>
          </p:spPr>
          <p:txBody>
            <a:bodyPr wrap="none" anchor="ctr"/>
            <a:lstStyle/>
            <a:p>
              <a:pPr fontAlgn="auto">
                <a:spcBef>
                  <a:spcPts val="0"/>
                </a:spcBef>
                <a:spcAft>
                  <a:spcPts val="0"/>
                </a:spcAft>
                <a:defRPr/>
              </a:pPr>
              <a:endParaRPr lang="pt-BR" sz="2000" b="0">
                <a:solidFill>
                  <a:prstClr val="black"/>
                </a:solidFill>
                <a:ea typeface="+mn-ea"/>
              </a:endParaRPr>
            </a:p>
          </p:txBody>
        </p:sp>
        <p:sp>
          <p:nvSpPr>
            <p:cNvPr id="2065" name="Rectangle 19"/>
            <p:cNvSpPr>
              <a:spLocks noChangeArrowheads="1"/>
            </p:cNvSpPr>
            <p:nvPr/>
          </p:nvSpPr>
          <p:spPr bwMode="auto">
            <a:xfrm>
              <a:off x="2083" y="2004"/>
              <a:ext cx="1389" cy="380"/>
            </a:xfrm>
            <a:prstGeom prst="rect">
              <a:avLst/>
            </a:prstGeom>
            <a:noFill/>
            <a:ln w="9525">
              <a:noFill/>
              <a:miter lim="800000"/>
              <a:headEnd/>
              <a:tailEnd/>
            </a:ln>
          </p:spPr>
          <p:txBody>
            <a:bodyPr lIns="0" tIns="0" rIns="0" bIns="0">
              <a:spAutoFit/>
            </a:bodyPr>
            <a:lstStyle/>
            <a:p>
              <a:pPr algn="ctr"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2000" dirty="0">
                  <a:solidFill>
                    <a:schemeClr val="tx1"/>
                  </a:solidFill>
                  <a:ea typeface="+mn-ea"/>
                </a:rPr>
                <a:t>Esforços</a:t>
              </a:r>
            </a:p>
            <a:p>
              <a:pPr algn="ctr"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2000" dirty="0">
                  <a:solidFill>
                    <a:schemeClr val="tx1"/>
                  </a:solidFill>
                  <a:ea typeface="+mn-ea"/>
                </a:rPr>
                <a:t> complementares </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C:\Documents and Settings\jucildo.lima\Desktop\Doc do PPA\Figuras\jpg\Cap 2 PPA em numeros 4.jpg"/>
          <p:cNvPicPr>
            <a:picLocks noGrp="1" noChangeAspect="1" noChangeArrowheads="1"/>
          </p:cNvPicPr>
          <p:nvPr>
            <p:ph idx="1"/>
          </p:nvPr>
        </p:nvPicPr>
        <p:blipFill>
          <a:blip r:embed="rId2" cstate="print"/>
          <a:srcRect r="10112"/>
          <a:stretch>
            <a:fillRect/>
          </a:stretch>
        </p:blipFill>
        <p:spPr>
          <a:xfrm>
            <a:off x="4354513" y="1285876"/>
            <a:ext cx="5087144" cy="1978025"/>
          </a:xfrm>
        </p:spPr>
      </p:pic>
      <p:pic>
        <p:nvPicPr>
          <p:cNvPr id="60419" name="Picture 3"/>
          <p:cNvPicPr>
            <a:picLocks noChangeAspect="1" noChangeArrowheads="1"/>
          </p:cNvPicPr>
          <p:nvPr/>
        </p:nvPicPr>
        <p:blipFill>
          <a:blip r:embed="rId3" cstate="print"/>
          <a:srcRect/>
          <a:stretch>
            <a:fillRect/>
          </a:stretch>
        </p:blipFill>
        <p:spPr bwMode="auto">
          <a:xfrm>
            <a:off x="386954" y="3571875"/>
            <a:ext cx="6781138" cy="3122613"/>
          </a:xfrm>
          <a:prstGeom prst="rect">
            <a:avLst/>
          </a:prstGeom>
          <a:noFill/>
          <a:ln w="28575">
            <a:noFill/>
            <a:miter lim="800000"/>
            <a:headEnd/>
            <a:tailEnd/>
          </a:ln>
        </p:spPr>
      </p:pic>
      <p:sp>
        <p:nvSpPr>
          <p:cNvPr id="60420" name="CaixaDeTexto 6"/>
          <p:cNvSpPr txBox="1">
            <a:spLocks noChangeArrowheads="1"/>
          </p:cNvSpPr>
          <p:nvPr/>
        </p:nvSpPr>
        <p:spPr bwMode="auto">
          <a:xfrm>
            <a:off x="0" y="1643063"/>
            <a:ext cx="4411266" cy="1016000"/>
          </a:xfrm>
          <a:prstGeom prst="rect">
            <a:avLst/>
          </a:prstGeom>
          <a:noFill/>
          <a:ln w="9525">
            <a:noFill/>
            <a:miter lim="800000"/>
            <a:headEnd/>
            <a:tailEnd/>
          </a:ln>
        </p:spPr>
        <p:txBody>
          <a:bodyPr>
            <a:spAutoFit/>
          </a:bodyPr>
          <a:lstStyle/>
          <a:p>
            <a:pPr algn="ctr"/>
            <a:r>
              <a:rPr lang="pt-BR" sz="2000"/>
              <a:t>Distribuição dos recursos financeiros nos Programas Temáticos do PPA 2012-2015</a:t>
            </a:r>
          </a:p>
        </p:txBody>
      </p:sp>
      <p:sp>
        <p:nvSpPr>
          <p:cNvPr id="60421" name="Título 1"/>
          <p:cNvSpPr>
            <a:spLocks noGrp="1"/>
          </p:cNvSpPr>
          <p:nvPr>
            <p:ph type="title"/>
          </p:nvPr>
        </p:nvSpPr>
        <p:spPr>
          <a:xfrm>
            <a:off x="232173" y="142876"/>
            <a:ext cx="9441656" cy="714375"/>
          </a:xfrm>
        </p:spPr>
        <p:txBody>
          <a:bodyPr/>
          <a:lstStyle/>
          <a:p>
            <a:r>
              <a:rPr sz="3200" smtClean="0">
                <a:latin typeface="Calibri" pitchFamily="34" charset="0"/>
              </a:rPr>
              <a:t>Alocação de Recursos Financeiros</a:t>
            </a:r>
            <a:br>
              <a:rPr sz="3200" smtClean="0">
                <a:latin typeface="Calibri" pitchFamily="34" charset="0"/>
              </a:rPr>
            </a:br>
            <a:r>
              <a:rPr sz="3200" smtClean="0">
                <a:latin typeface="Calibri" pitchFamily="34" charset="0"/>
              </a:rPr>
              <a:t>PPA 2012-2015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hidden="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76213"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5" name="Picture 3" hidden="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176213"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Text Box 4">
            <a:hlinkClick r:id="rId4" action="ppaction://hlinksldjump"/>
          </p:cNvPr>
          <p:cNvSpPr txBox="1">
            <a:spLocks noChangeArrowheads="1"/>
          </p:cNvSpPr>
          <p:nvPr/>
        </p:nvSpPr>
        <p:spPr bwMode="auto">
          <a:xfrm>
            <a:off x="131763" y="1162050"/>
            <a:ext cx="95250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eaLnBrk="1" hangingPunct="1"/>
            <a:r>
              <a:rPr lang="en-US" sz="2000" dirty="0">
                <a:solidFill>
                  <a:schemeClr val="tx1"/>
                </a:solidFill>
                <a:ea typeface="SimSun" pitchFamily="2" charset="-122"/>
              </a:rPr>
              <a:t>MELHORIA DA ENTREGA DE </a:t>
            </a:r>
            <a:r>
              <a:rPr lang="en-US" sz="2000" dirty="0" smtClean="0">
                <a:solidFill>
                  <a:schemeClr val="tx1"/>
                </a:solidFill>
                <a:ea typeface="SimSun" pitchFamily="2" charset="-122"/>
              </a:rPr>
              <a:t>BENS &amp; SERVIÇOS </a:t>
            </a:r>
            <a:r>
              <a:rPr lang="en-US" sz="2000" dirty="0">
                <a:solidFill>
                  <a:schemeClr val="tx1"/>
                </a:solidFill>
                <a:ea typeface="SimSun" pitchFamily="2" charset="-122"/>
              </a:rPr>
              <a:t>PARA CIDADÃOS E EMPRESAS</a:t>
            </a:r>
          </a:p>
        </p:txBody>
      </p:sp>
      <p:sp>
        <p:nvSpPr>
          <p:cNvPr id="3077" name="Rectangle 5">
            <a:hlinkClick r:id="rId4" action="ppaction://hlinksldjump"/>
          </p:cNvPr>
          <p:cNvSpPr>
            <a:spLocks noChangeArrowheads="1"/>
          </p:cNvSpPr>
          <p:nvPr/>
        </p:nvSpPr>
        <p:spPr bwMode="auto">
          <a:xfrm>
            <a:off x="1052513" y="1987550"/>
            <a:ext cx="3725862" cy="523875"/>
          </a:xfrm>
          <a:prstGeom prst="rect">
            <a:avLst/>
          </a:prstGeom>
          <a:noFill/>
          <a:ln w="9525">
            <a:noFill/>
            <a:miter lim="800000"/>
            <a:headEnd/>
            <a:tailEnd/>
          </a:ln>
        </p:spPr>
        <p:txBody>
          <a:bodyPr lIns="0" tIns="0" rIns="0" bIns="0">
            <a:spAutoFit/>
          </a:bodyPr>
          <a:lstStyle/>
          <a:p>
            <a:pPr marL="0" lvl="1"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a:solidFill>
                  <a:schemeClr val="tx1"/>
                </a:solidFill>
                <a:ea typeface="+mn-ea"/>
              </a:rPr>
              <a:t>Ampliar e agilizar o acesso dos cidadãos a serviços públicos com qualidade</a:t>
            </a:r>
          </a:p>
        </p:txBody>
      </p:sp>
      <p:sp>
        <p:nvSpPr>
          <p:cNvPr id="3078" name="Line 7"/>
          <p:cNvSpPr>
            <a:spLocks noChangeShapeType="1"/>
          </p:cNvSpPr>
          <p:nvPr/>
        </p:nvSpPr>
        <p:spPr bwMode="auto">
          <a:xfrm>
            <a:off x="0" y="1124744"/>
            <a:ext cx="9526588" cy="1587"/>
          </a:xfrm>
          <a:prstGeom prst="line">
            <a:avLst/>
          </a:prstGeom>
          <a:noFill/>
          <a:ln w="9360">
            <a:solidFill>
              <a:srgbClr val="808080"/>
            </a:solidFill>
            <a:prstDash val="dash"/>
            <a:miter lim="800000"/>
            <a:headEnd/>
            <a:tailEnd/>
          </a:ln>
        </p:spPr>
        <p:txBody>
          <a:bodyPr lIns="93244" tIns="46621" rIns="93244" bIns="46621"/>
          <a:lstStyle/>
          <a:p>
            <a:pPr fontAlgn="auto">
              <a:spcBef>
                <a:spcPts val="0"/>
              </a:spcBef>
              <a:spcAft>
                <a:spcPts val="0"/>
              </a:spcAft>
              <a:defRPr/>
            </a:pPr>
            <a:endParaRPr lang="pt-BR" sz="1800" b="0">
              <a:solidFill>
                <a:schemeClr val="tx1"/>
              </a:solidFill>
              <a:latin typeface="Calibri"/>
              <a:ea typeface="+mn-ea"/>
            </a:endParaRPr>
          </a:p>
        </p:txBody>
      </p:sp>
      <p:sp>
        <p:nvSpPr>
          <p:cNvPr id="3079" name="Rectangle 20">
            <a:hlinkClick r:id="rId4" action="ppaction://hlinksldjump"/>
          </p:cNvPr>
          <p:cNvSpPr>
            <a:spLocks noChangeArrowheads="1"/>
          </p:cNvSpPr>
          <p:nvPr/>
        </p:nvSpPr>
        <p:spPr bwMode="auto">
          <a:xfrm>
            <a:off x="5502275" y="1995488"/>
            <a:ext cx="4052888" cy="784225"/>
          </a:xfrm>
          <a:prstGeom prst="rect">
            <a:avLst/>
          </a:prstGeom>
          <a:noFill/>
          <a:ln w="9525">
            <a:noFill/>
            <a:miter lim="800000"/>
            <a:headEnd/>
            <a:tailEnd/>
          </a:ln>
        </p:spPr>
        <p:txBody>
          <a:bodyPr lIns="0" tIns="0" rIns="0" bIns="0">
            <a:spAutoFit/>
          </a:bodyPr>
          <a:lstStyle/>
          <a:p>
            <a:pPr marL="0" lvl="1"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a:solidFill>
                  <a:schemeClr val="tx1"/>
                </a:solidFill>
                <a:ea typeface="+mn-ea"/>
              </a:rPr>
              <a:t>Agilizar e qualificar os serviços públicos direcionados às empresas, com impacto na competitividade do país</a:t>
            </a:r>
          </a:p>
        </p:txBody>
      </p:sp>
      <p:sp>
        <p:nvSpPr>
          <p:cNvPr id="3080" name="AutoShape 22">
            <a:hlinkClick r:id="rId4" action="ppaction://hlinksldjump"/>
          </p:cNvPr>
          <p:cNvSpPr>
            <a:spLocks noChangeArrowheads="1"/>
          </p:cNvSpPr>
          <p:nvPr/>
        </p:nvSpPr>
        <p:spPr bwMode="auto">
          <a:xfrm>
            <a:off x="1069975" y="1566863"/>
            <a:ext cx="3563938" cy="300037"/>
          </a:xfrm>
          <a:prstGeom prst="leftRightArrow">
            <a:avLst>
              <a:gd name="adj1" fmla="val 100000"/>
              <a:gd name="adj2" fmla="val 0"/>
            </a:avLst>
          </a:prstGeom>
          <a:noFill/>
          <a:ln w="9525">
            <a:noFill/>
            <a:miter lim="800000"/>
            <a:headEnd/>
            <a:tailEnd/>
          </a:ln>
        </p:spPr>
        <p:txBody>
          <a:bodyPr lIns="0" tIns="0" rIns="0" bIns="18722" anchor="b">
            <a:spAutoFit/>
          </a:bodyPr>
          <a:lstStyle/>
          <a:p>
            <a:pPr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800">
                <a:solidFill>
                  <a:schemeClr val="tx1"/>
                </a:solidFill>
                <a:ea typeface="+mn-ea"/>
              </a:rPr>
              <a:t>Cidadãos</a:t>
            </a:r>
          </a:p>
        </p:txBody>
      </p:sp>
      <p:sp>
        <p:nvSpPr>
          <p:cNvPr id="3081" name="AutoShape 23">
            <a:hlinkClick r:id="rId4" action="ppaction://hlinksldjump"/>
          </p:cNvPr>
          <p:cNvSpPr>
            <a:spLocks noChangeArrowheads="1"/>
          </p:cNvSpPr>
          <p:nvPr/>
        </p:nvSpPr>
        <p:spPr bwMode="auto">
          <a:xfrm>
            <a:off x="5422900" y="1566863"/>
            <a:ext cx="3589338" cy="300037"/>
          </a:xfrm>
          <a:prstGeom prst="leftRightArrow">
            <a:avLst>
              <a:gd name="adj1" fmla="val 100000"/>
              <a:gd name="adj2" fmla="val 0"/>
            </a:avLst>
          </a:prstGeom>
          <a:noFill/>
          <a:ln w="9525">
            <a:noFill/>
            <a:miter lim="800000"/>
            <a:headEnd/>
            <a:tailEnd/>
          </a:ln>
        </p:spPr>
        <p:txBody>
          <a:bodyPr lIns="0" tIns="0" rIns="0" bIns="18722" anchor="b">
            <a:spAutoFit/>
          </a:bodyPr>
          <a:lstStyle/>
          <a:p>
            <a:pPr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800">
                <a:solidFill>
                  <a:schemeClr val="tx1"/>
                </a:solidFill>
                <a:ea typeface="+mn-ea"/>
              </a:rPr>
              <a:t>Empresas</a:t>
            </a:r>
          </a:p>
        </p:txBody>
      </p:sp>
      <p:sp>
        <p:nvSpPr>
          <p:cNvPr id="3082" name="Line 25"/>
          <p:cNvSpPr>
            <a:spLocks noChangeShapeType="1"/>
          </p:cNvSpPr>
          <p:nvPr/>
        </p:nvSpPr>
        <p:spPr bwMode="auto">
          <a:xfrm>
            <a:off x="1069975" y="1846263"/>
            <a:ext cx="3883025" cy="1587"/>
          </a:xfrm>
          <a:prstGeom prst="line">
            <a:avLst/>
          </a:prstGeom>
          <a:noFill/>
          <a:ln w="9360">
            <a:solidFill>
              <a:srgbClr val="000000"/>
            </a:solidFill>
            <a:miter lim="800000"/>
            <a:headEnd/>
            <a:tailEnd/>
          </a:ln>
        </p:spPr>
        <p:txBody>
          <a:bodyPr lIns="93244" tIns="46621" rIns="93244" bIns="46621"/>
          <a:lstStyle/>
          <a:p>
            <a:pPr fontAlgn="auto">
              <a:spcBef>
                <a:spcPts val="0"/>
              </a:spcBef>
              <a:spcAft>
                <a:spcPts val="0"/>
              </a:spcAft>
              <a:defRPr/>
            </a:pPr>
            <a:endParaRPr lang="pt-BR" sz="1800" b="0">
              <a:solidFill>
                <a:schemeClr val="tx1"/>
              </a:solidFill>
              <a:latin typeface="Calibri"/>
              <a:ea typeface="+mn-ea"/>
            </a:endParaRPr>
          </a:p>
        </p:txBody>
      </p:sp>
      <p:sp>
        <p:nvSpPr>
          <p:cNvPr id="3083" name="Line 25"/>
          <p:cNvSpPr>
            <a:spLocks noChangeShapeType="1"/>
          </p:cNvSpPr>
          <p:nvPr/>
        </p:nvSpPr>
        <p:spPr bwMode="auto">
          <a:xfrm>
            <a:off x="5421313" y="1846263"/>
            <a:ext cx="3424237" cy="0"/>
          </a:xfrm>
          <a:prstGeom prst="line">
            <a:avLst/>
          </a:prstGeom>
          <a:noFill/>
          <a:ln w="9360">
            <a:solidFill>
              <a:srgbClr val="000000"/>
            </a:solidFill>
            <a:miter lim="800000"/>
            <a:headEnd/>
            <a:tailEnd/>
          </a:ln>
        </p:spPr>
        <p:txBody>
          <a:bodyPr lIns="93244" tIns="46621" rIns="93244" bIns="46621"/>
          <a:lstStyle/>
          <a:p>
            <a:pPr fontAlgn="auto">
              <a:spcBef>
                <a:spcPts val="0"/>
              </a:spcBef>
              <a:spcAft>
                <a:spcPts val="0"/>
              </a:spcAft>
              <a:defRPr/>
            </a:pPr>
            <a:endParaRPr lang="pt-BR" sz="1800" b="0">
              <a:solidFill>
                <a:schemeClr val="tx1"/>
              </a:solidFill>
              <a:latin typeface="Calibri"/>
              <a:ea typeface="+mn-ea"/>
            </a:endParaRPr>
          </a:p>
        </p:txBody>
      </p:sp>
      <p:sp>
        <p:nvSpPr>
          <p:cNvPr id="3084" name="Line 7"/>
          <p:cNvSpPr>
            <a:spLocks noChangeShapeType="1"/>
          </p:cNvSpPr>
          <p:nvPr/>
        </p:nvSpPr>
        <p:spPr bwMode="auto">
          <a:xfrm>
            <a:off x="0" y="4725144"/>
            <a:ext cx="9525000" cy="1588"/>
          </a:xfrm>
          <a:prstGeom prst="line">
            <a:avLst/>
          </a:prstGeom>
          <a:noFill/>
          <a:ln w="9360">
            <a:solidFill>
              <a:srgbClr val="808080"/>
            </a:solidFill>
            <a:prstDash val="dash"/>
            <a:miter lim="800000"/>
            <a:headEnd/>
            <a:tailEnd/>
          </a:ln>
        </p:spPr>
        <p:txBody>
          <a:bodyPr lIns="93244" tIns="46621" rIns="93244" bIns="46621"/>
          <a:lstStyle/>
          <a:p>
            <a:pPr fontAlgn="auto">
              <a:spcBef>
                <a:spcPts val="0"/>
              </a:spcBef>
              <a:spcAft>
                <a:spcPts val="0"/>
              </a:spcAft>
              <a:defRPr/>
            </a:pPr>
            <a:endParaRPr lang="pt-BR" sz="1800" b="0">
              <a:solidFill>
                <a:schemeClr val="tx1"/>
              </a:solidFill>
              <a:latin typeface="Calibri"/>
              <a:ea typeface="+mn-ea"/>
            </a:endParaRPr>
          </a:p>
        </p:txBody>
      </p:sp>
      <p:sp>
        <p:nvSpPr>
          <p:cNvPr id="38925" name="Text Box 3">
            <a:hlinkClick r:id="rId5" action="ppaction://hlinksldjump"/>
          </p:cNvPr>
          <p:cNvSpPr txBox="1">
            <a:spLocks noChangeArrowheads="1"/>
          </p:cNvSpPr>
          <p:nvPr/>
        </p:nvSpPr>
        <p:spPr bwMode="auto">
          <a:xfrm>
            <a:off x="131763" y="3140075"/>
            <a:ext cx="95250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eaLnBrk="1" hangingPunct="1"/>
            <a:r>
              <a:rPr lang="pt-BR" sz="2000" dirty="0">
                <a:solidFill>
                  <a:schemeClr val="tx1"/>
                </a:solidFill>
                <a:ea typeface="SimSun" pitchFamily="2" charset="-122"/>
              </a:rPr>
              <a:t>MELHORIA DA </a:t>
            </a:r>
            <a:r>
              <a:rPr lang="pt-BR" sz="2000" dirty="0" smtClean="0">
                <a:solidFill>
                  <a:schemeClr val="tx1"/>
                </a:solidFill>
                <a:ea typeface="SimSun" pitchFamily="2" charset="-122"/>
              </a:rPr>
              <a:t>QUALIDADE (eficiência, eficácia e efetividade) </a:t>
            </a:r>
            <a:r>
              <a:rPr lang="pt-BR" sz="2000" dirty="0">
                <a:solidFill>
                  <a:schemeClr val="tx1"/>
                </a:solidFill>
                <a:ea typeface="SimSun" pitchFamily="2" charset="-122"/>
              </a:rPr>
              <a:t>DO GASTO</a:t>
            </a:r>
          </a:p>
        </p:txBody>
      </p:sp>
      <p:sp>
        <p:nvSpPr>
          <p:cNvPr id="3086" name="Rectangle 4">
            <a:hlinkClick r:id="rId5" action="ppaction://hlinksldjump"/>
          </p:cNvPr>
          <p:cNvSpPr>
            <a:spLocks noChangeArrowheads="1"/>
          </p:cNvSpPr>
          <p:nvPr/>
        </p:nvSpPr>
        <p:spPr bwMode="auto">
          <a:xfrm>
            <a:off x="0" y="3571875"/>
            <a:ext cx="9321800" cy="800219"/>
          </a:xfrm>
          <a:prstGeom prst="rect">
            <a:avLst/>
          </a:prstGeom>
          <a:noFill/>
          <a:ln w="9525">
            <a:noFill/>
            <a:miter lim="800000"/>
            <a:headEnd/>
            <a:tailEnd/>
          </a:ln>
        </p:spPr>
        <p:txBody>
          <a:bodyPr lIns="0" tIns="0" rIns="0" bIns="0">
            <a:spAutoFit/>
          </a:bodyPr>
          <a:lstStyle/>
          <a:p>
            <a:pPr marL="0" lvl="1" fontAlgn="auto">
              <a:spcBef>
                <a:spcPts val="0"/>
              </a:spcBef>
              <a:spcAft>
                <a:spcPts val="0"/>
              </a:spcAft>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800" dirty="0">
                <a:solidFill>
                  <a:schemeClr val="tx1"/>
                </a:solidFill>
                <a:ea typeface="+mn-ea"/>
              </a:rPr>
              <a:t>    Melhorar a gestão dos gastos administrativos, através de:</a:t>
            </a:r>
          </a:p>
          <a:p>
            <a:pPr marL="925513" lvl="3" indent="-285750" fontAlgn="auto">
              <a:spcBef>
                <a:spcPts val="0"/>
              </a:spcBef>
              <a:spcAft>
                <a:spcPts val="0"/>
              </a:spcAft>
              <a:buFont typeface="Arial" charset="0"/>
              <a:buChar char="•"/>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dirty="0" smtClean="0">
                <a:solidFill>
                  <a:schemeClr val="tx1"/>
                </a:solidFill>
                <a:ea typeface="+mn-ea"/>
              </a:rPr>
              <a:t>C</a:t>
            </a:r>
            <a:r>
              <a:rPr lang="pt-BR" sz="1700" dirty="0" smtClean="0">
                <a:solidFill>
                  <a:schemeClr val="tx1"/>
                </a:solidFill>
                <a:ea typeface="+mn-ea"/>
              </a:rPr>
              <a:t>umprimento </a:t>
            </a:r>
            <a:r>
              <a:rPr lang="pt-BR" sz="1700" dirty="0">
                <a:solidFill>
                  <a:schemeClr val="tx1"/>
                </a:solidFill>
                <a:ea typeface="+mn-ea"/>
              </a:rPr>
              <a:t>de metas em relação a economia de gastos, ampliando </a:t>
            </a:r>
            <a:r>
              <a:rPr lang="pt-BR" sz="1700" dirty="0" smtClean="0">
                <a:solidFill>
                  <a:schemeClr val="tx1"/>
                </a:solidFill>
                <a:ea typeface="+mn-ea"/>
              </a:rPr>
              <a:t>qualidade </a:t>
            </a:r>
            <a:r>
              <a:rPr lang="pt-BR" sz="1700" dirty="0">
                <a:solidFill>
                  <a:schemeClr val="tx1"/>
                </a:solidFill>
                <a:ea typeface="+mn-ea"/>
              </a:rPr>
              <a:t>dos serviços</a:t>
            </a:r>
          </a:p>
          <a:p>
            <a:pPr marL="925513" lvl="3" indent="-285750" fontAlgn="auto">
              <a:spcBef>
                <a:spcPts val="0"/>
              </a:spcBef>
              <a:spcAft>
                <a:spcPts val="0"/>
              </a:spcAft>
              <a:buFont typeface="Arial" charset="0"/>
              <a:buChar char="•"/>
              <a:tabLst>
                <a:tab pos="0" algn="l"/>
                <a:tab pos="454025"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dirty="0">
                <a:solidFill>
                  <a:schemeClr val="tx1"/>
                </a:solidFill>
                <a:ea typeface="+mn-ea"/>
              </a:rPr>
              <a:t>Criação de instrumentos de controle e de monitoramento permanentes</a:t>
            </a:r>
          </a:p>
        </p:txBody>
      </p:sp>
      <p:sp>
        <p:nvSpPr>
          <p:cNvPr id="38927" name="Text Box 3">
            <a:hlinkClick r:id="rId6" action="ppaction://hlinksldjump"/>
          </p:cNvPr>
          <p:cNvSpPr txBox="1">
            <a:spLocks noChangeArrowheads="1"/>
          </p:cNvSpPr>
          <p:nvPr/>
        </p:nvSpPr>
        <p:spPr bwMode="auto">
          <a:xfrm>
            <a:off x="131763" y="4789488"/>
            <a:ext cx="95250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rgbClr val="3C7483"/>
                </a:solidFill>
                <a:latin typeface="Calibri" pitchFamily="34" charset="0"/>
                <a:ea typeface="MS PGothic" pitchFamily="34" charset="-128"/>
              </a:defRPr>
            </a:lvl9pPr>
          </a:lstStyle>
          <a:p>
            <a:pPr eaLnBrk="1" hangingPunct="1"/>
            <a:r>
              <a:rPr lang="en-US" sz="2000" dirty="0">
                <a:solidFill>
                  <a:schemeClr val="tx1"/>
                </a:solidFill>
                <a:ea typeface="SimSun" pitchFamily="2" charset="-122"/>
              </a:rPr>
              <a:t>APRIMORAMENTO DA GOVERNANÇA E DA GESTÃO DE MEIOS</a:t>
            </a:r>
          </a:p>
        </p:txBody>
      </p:sp>
      <p:sp>
        <p:nvSpPr>
          <p:cNvPr id="3088" name="Rectangle 4">
            <a:hlinkClick r:id="rId6" action="ppaction://hlinksldjump"/>
          </p:cNvPr>
          <p:cNvSpPr>
            <a:spLocks noChangeArrowheads="1"/>
          </p:cNvSpPr>
          <p:nvPr/>
        </p:nvSpPr>
        <p:spPr bwMode="auto">
          <a:xfrm>
            <a:off x="38100" y="5173663"/>
            <a:ext cx="9596438" cy="1495425"/>
          </a:xfrm>
          <a:prstGeom prst="rect">
            <a:avLst/>
          </a:prstGeom>
          <a:noFill/>
          <a:ln w="9525">
            <a:noFill/>
            <a:miter lim="800000"/>
            <a:headEnd/>
            <a:tailEnd/>
          </a:ln>
        </p:spPr>
        <p:txBody>
          <a:bodyPr lIns="0" tIns="0" rIns="0" bIns="0">
            <a:spAutoFit/>
          </a:bodyPr>
          <a:lstStyle/>
          <a:p>
            <a:pPr marL="176213" lvl="2" indent="6350" fontAlgn="auto">
              <a:lnSpc>
                <a:spcPct val="90000"/>
              </a:lnSpc>
              <a:spcBef>
                <a:spcPts val="0"/>
              </a:spcBef>
              <a:spcAft>
                <a:spcPts val="0"/>
              </a:spcAft>
              <a:tabLst>
                <a:tab pos="0" algn="l"/>
                <a:tab pos="176213"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800" dirty="0">
                <a:solidFill>
                  <a:schemeClr val="tx1"/>
                </a:solidFill>
                <a:ea typeface="+mn-ea"/>
              </a:rPr>
              <a:t>Tornar a estrutura pública mais ágil e efetiva para acelerar prazos de entrega, reduzir retrabalhos e melhorar qualidade do processo decisório, através de:</a:t>
            </a:r>
            <a:endParaRPr lang="pt-BR" sz="1700" dirty="0">
              <a:solidFill>
                <a:schemeClr val="tx1"/>
              </a:solidFill>
              <a:ea typeface="+mn-ea"/>
            </a:endParaRPr>
          </a:p>
          <a:p>
            <a:pPr marL="925513" lvl="3" indent="-285750" fontAlgn="auto">
              <a:lnSpc>
                <a:spcPct val="90000"/>
              </a:lnSpc>
              <a:spcBef>
                <a:spcPts val="0"/>
              </a:spcBef>
              <a:spcAft>
                <a:spcPts val="0"/>
              </a:spcAft>
              <a:buFont typeface="Arial" charset="0"/>
              <a:buChar char="•"/>
              <a:tabLst>
                <a:tab pos="0" algn="l"/>
                <a:tab pos="176213"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dirty="0">
                <a:solidFill>
                  <a:schemeClr val="tx1"/>
                </a:solidFill>
                <a:ea typeface="+mn-ea"/>
              </a:rPr>
              <a:t>Aperfeiçoamento dos modelos de governança e planejamento estratégico dos órgãos</a:t>
            </a:r>
          </a:p>
          <a:p>
            <a:pPr marL="925513" lvl="3" indent="-285750" fontAlgn="auto">
              <a:lnSpc>
                <a:spcPct val="90000"/>
              </a:lnSpc>
              <a:spcBef>
                <a:spcPts val="0"/>
              </a:spcBef>
              <a:spcAft>
                <a:spcPts val="0"/>
              </a:spcAft>
              <a:buFont typeface="Arial" charset="0"/>
              <a:buChar char="•"/>
              <a:tabLst>
                <a:tab pos="0" algn="l"/>
                <a:tab pos="176213"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dirty="0">
                <a:solidFill>
                  <a:schemeClr val="tx1"/>
                </a:solidFill>
                <a:ea typeface="+mn-ea"/>
              </a:rPr>
              <a:t>Melhoria de processos de trabalho administrativos, com impacto na implementação das políticas públicas setoriais e na entrega dos programas prioritários</a:t>
            </a:r>
          </a:p>
          <a:p>
            <a:pPr marL="925513" lvl="3" indent="-285750" fontAlgn="auto">
              <a:lnSpc>
                <a:spcPct val="90000"/>
              </a:lnSpc>
              <a:spcBef>
                <a:spcPts val="0"/>
              </a:spcBef>
              <a:spcAft>
                <a:spcPts val="0"/>
              </a:spcAft>
              <a:buFont typeface="Arial" charset="0"/>
              <a:buChar char="•"/>
              <a:tabLst>
                <a:tab pos="0" algn="l"/>
                <a:tab pos="176213" algn="l"/>
                <a:tab pos="912813" algn="l"/>
                <a:tab pos="1371600" algn="l"/>
                <a:tab pos="1830388" algn="l"/>
                <a:tab pos="2287588" algn="l"/>
                <a:tab pos="2744788" algn="l"/>
                <a:tab pos="3203575" algn="l"/>
                <a:tab pos="3662363" algn="l"/>
                <a:tab pos="4119563" algn="l"/>
                <a:tab pos="4578350" algn="l"/>
                <a:tab pos="5035550" algn="l"/>
                <a:tab pos="5494338" algn="l"/>
                <a:tab pos="5951538" algn="l"/>
                <a:tab pos="6410325" algn="l"/>
                <a:tab pos="6869113" algn="l"/>
                <a:tab pos="7327900" algn="l"/>
                <a:tab pos="7785100" algn="l"/>
                <a:tab pos="8242300" algn="l"/>
                <a:tab pos="8701088" algn="l"/>
                <a:tab pos="9159875" algn="l"/>
              </a:tabLst>
              <a:defRPr/>
            </a:pPr>
            <a:r>
              <a:rPr lang="pt-BR" sz="1700" dirty="0">
                <a:solidFill>
                  <a:schemeClr val="tx1"/>
                </a:solidFill>
                <a:ea typeface="+mn-ea"/>
              </a:rPr>
              <a:t>Aperfeiçoamento da gestão de pessoas</a:t>
            </a:r>
          </a:p>
        </p:txBody>
      </p:sp>
      <p:sp>
        <p:nvSpPr>
          <p:cNvPr id="38929" name="Text Box 4">
            <a:hlinkClick r:id="rId4" action="ppaction://hlinksldjump"/>
          </p:cNvPr>
          <p:cNvSpPr txBox="1">
            <a:spLocks noChangeArrowheads="1"/>
          </p:cNvSpPr>
          <p:nvPr/>
        </p:nvSpPr>
        <p:spPr bwMode="auto">
          <a:xfrm>
            <a:off x="117475" y="460375"/>
            <a:ext cx="9523413"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4000" b="1">
                <a:solidFill>
                  <a:srgbClr val="3C7483"/>
                </a:solidFill>
                <a:latin typeface="Calibri" pitchFamily="34" charset="0"/>
                <a:ea typeface="MS PGothic" pitchFamily="34" charset="-128"/>
              </a:defRPr>
            </a:lvl9pPr>
          </a:lstStyle>
          <a:p>
            <a:pPr>
              <a:lnSpc>
                <a:spcPct val="90000"/>
              </a:lnSpc>
              <a:buClr>
                <a:srgbClr val="006600"/>
              </a:buClr>
              <a:buSzPct val="100000"/>
            </a:pPr>
            <a:r>
              <a:rPr lang="en-US" sz="4400">
                <a:solidFill>
                  <a:schemeClr val="tx1"/>
                </a:solidFill>
                <a:cs typeface="Arial" charset="0"/>
              </a:rPr>
              <a:t>OBJETIVOS</a:t>
            </a:r>
          </a:p>
        </p:txBody>
      </p:sp>
      <p:sp>
        <p:nvSpPr>
          <p:cNvPr id="18" name="Line 7"/>
          <p:cNvSpPr>
            <a:spLocks noChangeShapeType="1"/>
          </p:cNvSpPr>
          <p:nvPr/>
        </p:nvSpPr>
        <p:spPr bwMode="auto">
          <a:xfrm>
            <a:off x="0" y="3140968"/>
            <a:ext cx="9526588" cy="1587"/>
          </a:xfrm>
          <a:prstGeom prst="line">
            <a:avLst/>
          </a:prstGeom>
          <a:noFill/>
          <a:ln w="9360">
            <a:solidFill>
              <a:srgbClr val="808080"/>
            </a:solidFill>
            <a:prstDash val="dash"/>
            <a:miter lim="800000"/>
            <a:headEnd/>
            <a:tailEnd/>
          </a:ln>
        </p:spPr>
        <p:txBody>
          <a:bodyPr lIns="93244" tIns="46621" rIns="93244" bIns="46621"/>
          <a:lstStyle/>
          <a:p>
            <a:pPr fontAlgn="auto">
              <a:spcBef>
                <a:spcPts val="0"/>
              </a:spcBef>
              <a:spcAft>
                <a:spcPts val="0"/>
              </a:spcAft>
              <a:defRPr/>
            </a:pPr>
            <a:endParaRPr lang="pt-BR" sz="1800" b="0">
              <a:solidFill>
                <a:schemeClr val="tx1"/>
              </a:solidFill>
              <a:latin typeface="Calibri"/>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ChangeArrowheads="1"/>
          </p:cNvSpPr>
          <p:nvPr/>
        </p:nvSpPr>
        <p:spPr bwMode="auto">
          <a:xfrm>
            <a:off x="156502" y="187325"/>
            <a:ext cx="9477771" cy="1077218"/>
          </a:xfrm>
          <a:prstGeom prst="rect">
            <a:avLst/>
          </a:prstGeom>
          <a:noFill/>
          <a:ln w="9525">
            <a:noFill/>
            <a:miter lim="800000"/>
            <a:headEnd/>
            <a:tailEnd/>
          </a:ln>
          <a:effectLst/>
        </p:spPr>
        <p:txBody>
          <a:bodyPr>
            <a:spAutoFit/>
          </a:bodyPr>
          <a:lstStyle/>
          <a:p>
            <a:pPr algn="ctr" defTabSz="914400">
              <a:defRPr/>
            </a:pPr>
            <a:r>
              <a:rPr lang="pt-BR" sz="3200" dirty="0" smtClean="0">
                <a:solidFill>
                  <a:schemeClr val="tx1"/>
                </a:solidFill>
                <a:effectLst>
                  <a:outerShdw blurRad="38100" dist="38100" dir="2700000" algn="tl">
                    <a:srgbClr val="C0C0C0"/>
                  </a:outerShdw>
                </a:effectLst>
                <a:latin typeface="Arial" charset="0"/>
                <a:ea typeface="+mn-ea"/>
              </a:rPr>
              <a:t>DESAFIOS ESTRUTURAIS DO PLANEJAMENTO GOVERNAMENTAL NO SÉC. XXI</a:t>
            </a:r>
            <a:endParaRPr lang="pt-BR" sz="3200" b="1" dirty="0">
              <a:solidFill>
                <a:schemeClr val="tx1"/>
              </a:solidFill>
              <a:effectLst>
                <a:outerShdw blurRad="38100" dist="38100" dir="2700000" algn="tl">
                  <a:srgbClr val="C0C0C0"/>
                </a:outerShdw>
              </a:effectLst>
              <a:latin typeface="Arial" charset="0"/>
              <a:ea typeface="+mn-ea"/>
            </a:endParaRPr>
          </a:p>
        </p:txBody>
      </p:sp>
      <p:sp>
        <p:nvSpPr>
          <p:cNvPr id="27652" name="Rectangle 4"/>
          <p:cNvSpPr>
            <a:spLocks noChangeArrowheads="1"/>
          </p:cNvSpPr>
          <p:nvPr/>
        </p:nvSpPr>
        <p:spPr bwMode="auto">
          <a:xfrm>
            <a:off x="412750" y="3487015"/>
            <a:ext cx="9049544" cy="707886"/>
          </a:xfrm>
          <a:prstGeom prst="rect">
            <a:avLst/>
          </a:prstGeom>
          <a:noFill/>
          <a:ln w="9525">
            <a:noFill/>
            <a:miter lim="800000"/>
            <a:headEnd/>
            <a:tailEnd/>
          </a:ln>
        </p:spPr>
        <p:txBody>
          <a:bodyPr anchor="ctr">
            <a:spAutoFit/>
          </a:bodyPr>
          <a:lstStyle/>
          <a:p>
            <a:pPr algn="just" defTabSz="914400">
              <a:defRPr/>
            </a:pPr>
            <a:endParaRPr lang="pt-BR" b="1">
              <a:solidFill>
                <a:srgbClr val="C0504D"/>
              </a:solidFill>
              <a:latin typeface="Arial" charset="0"/>
              <a:ea typeface="+mn-ea"/>
            </a:endParaRPr>
          </a:p>
        </p:txBody>
      </p:sp>
      <p:sp>
        <p:nvSpPr>
          <p:cNvPr id="27653" name="Retângulo 5"/>
          <p:cNvSpPr>
            <a:spLocks noChangeArrowheads="1"/>
          </p:cNvSpPr>
          <p:nvPr/>
        </p:nvSpPr>
        <p:spPr bwMode="auto">
          <a:xfrm>
            <a:off x="200472" y="2204864"/>
            <a:ext cx="9517327" cy="2862322"/>
          </a:xfrm>
          <a:prstGeom prst="rect">
            <a:avLst/>
          </a:prstGeom>
          <a:noFill/>
          <a:ln w="9525">
            <a:noFill/>
            <a:miter lim="800000"/>
            <a:headEnd/>
            <a:tailEnd/>
          </a:ln>
        </p:spPr>
        <p:txBody>
          <a:bodyPr>
            <a:spAutoFit/>
          </a:bodyPr>
          <a:lstStyle/>
          <a:p>
            <a:pPr marL="533400" indent="-533400" algn="just" defTabSz="914400">
              <a:buFontTx/>
              <a:buChar char="•"/>
              <a:defRPr/>
            </a:pPr>
            <a:r>
              <a:rPr lang="pt-BR" sz="2000" b="1" dirty="0" smtClean="0">
                <a:solidFill>
                  <a:schemeClr val="tx1"/>
                </a:solidFill>
                <a:latin typeface="Arial" charset="0"/>
                <a:ea typeface="+mn-ea"/>
                <a:cs typeface="Times New Roman" pitchFamily="18" charset="0"/>
              </a:rPr>
              <a:t>VISÃO </a:t>
            </a:r>
            <a:r>
              <a:rPr lang="pt-BR" sz="2000" b="1" dirty="0">
                <a:solidFill>
                  <a:schemeClr val="tx1"/>
                </a:solidFill>
                <a:latin typeface="Arial" charset="0"/>
                <a:ea typeface="+mn-ea"/>
                <a:cs typeface="Times New Roman" pitchFamily="18" charset="0"/>
              </a:rPr>
              <a:t>ESTRATÉGICA GLOBAL / VISÃO DE </a:t>
            </a:r>
            <a:r>
              <a:rPr lang="pt-BR" sz="2000" b="1" dirty="0" smtClean="0">
                <a:solidFill>
                  <a:schemeClr val="tx1"/>
                </a:solidFill>
                <a:latin typeface="Arial" charset="0"/>
                <a:ea typeface="+mn-ea"/>
                <a:cs typeface="Times New Roman" pitchFamily="18" charset="0"/>
              </a:rPr>
              <a:t>FUTURO</a:t>
            </a: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r>
              <a:rPr lang="pt-BR" sz="2000" b="1" dirty="0" smtClean="0">
                <a:solidFill>
                  <a:schemeClr val="tx1"/>
                </a:solidFill>
                <a:latin typeface="Arial" charset="0"/>
                <a:ea typeface="+mn-ea"/>
                <a:cs typeface="Times New Roman" pitchFamily="18" charset="0"/>
              </a:rPr>
              <a:t>CAPACIDADE </a:t>
            </a:r>
            <a:r>
              <a:rPr lang="pt-BR" sz="2000" b="1" dirty="0">
                <a:solidFill>
                  <a:schemeClr val="tx1"/>
                </a:solidFill>
                <a:latin typeface="Arial" charset="0"/>
                <a:ea typeface="+mn-ea"/>
                <a:cs typeface="Times New Roman" pitchFamily="18" charset="0"/>
              </a:rPr>
              <a:t>DE ARTICULAÇÃO &amp; </a:t>
            </a:r>
            <a:r>
              <a:rPr lang="pt-BR" sz="2000" b="1" dirty="0" smtClean="0">
                <a:solidFill>
                  <a:schemeClr val="tx1"/>
                </a:solidFill>
                <a:latin typeface="Arial" charset="0"/>
                <a:ea typeface="+mn-ea"/>
                <a:cs typeface="Times New Roman" pitchFamily="18" charset="0"/>
              </a:rPr>
              <a:t>COORDENAÇÃO</a:t>
            </a: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r>
              <a:rPr lang="pt-BR" sz="2000" b="1" dirty="0" smtClean="0">
                <a:solidFill>
                  <a:schemeClr val="tx1"/>
                </a:solidFill>
                <a:latin typeface="Arial" charset="0"/>
                <a:ea typeface="+mn-ea"/>
                <a:cs typeface="Times New Roman" pitchFamily="18" charset="0"/>
              </a:rPr>
              <a:t>TEOR </a:t>
            </a:r>
            <a:r>
              <a:rPr lang="pt-BR" sz="2000" b="1" dirty="0">
                <a:solidFill>
                  <a:schemeClr val="tx1"/>
                </a:solidFill>
                <a:latin typeface="Arial" charset="0"/>
                <a:ea typeface="+mn-ea"/>
                <a:cs typeface="Times New Roman" pitchFamily="18" charset="0"/>
              </a:rPr>
              <a:t>PROSPECTIVO / </a:t>
            </a:r>
            <a:r>
              <a:rPr lang="pt-BR" sz="2000" b="1" dirty="0" smtClean="0">
                <a:solidFill>
                  <a:schemeClr val="tx1"/>
                </a:solidFill>
                <a:latin typeface="Arial" charset="0"/>
                <a:ea typeface="+mn-ea"/>
                <a:cs typeface="Times New Roman" pitchFamily="18" charset="0"/>
              </a:rPr>
              <a:t>PROPOSITIVO</a:t>
            </a: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r>
              <a:rPr lang="pt-BR" sz="2000" b="1" dirty="0" smtClean="0">
                <a:solidFill>
                  <a:schemeClr val="tx1"/>
                </a:solidFill>
                <a:latin typeface="Arial" charset="0"/>
                <a:ea typeface="+mn-ea"/>
                <a:cs typeface="Times New Roman" pitchFamily="18" charset="0"/>
              </a:rPr>
              <a:t>TEOR </a:t>
            </a:r>
            <a:r>
              <a:rPr lang="pt-BR" sz="2000" b="1" dirty="0">
                <a:solidFill>
                  <a:schemeClr val="tx1"/>
                </a:solidFill>
                <a:latin typeface="Arial" charset="0"/>
                <a:ea typeface="+mn-ea"/>
                <a:cs typeface="Times New Roman" pitchFamily="18" charset="0"/>
              </a:rPr>
              <a:t>DEMOCRÁTICO / </a:t>
            </a:r>
            <a:r>
              <a:rPr lang="pt-BR" sz="2000" b="1" dirty="0" smtClean="0">
                <a:solidFill>
                  <a:schemeClr val="tx1"/>
                </a:solidFill>
                <a:latin typeface="Arial" charset="0"/>
                <a:ea typeface="+mn-ea"/>
                <a:cs typeface="Times New Roman" pitchFamily="18" charset="0"/>
              </a:rPr>
              <a:t>PARTICIPATIVO</a:t>
            </a: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endParaRPr lang="pt-BR" sz="2000" b="1" dirty="0">
              <a:solidFill>
                <a:schemeClr val="tx1"/>
              </a:solidFill>
              <a:latin typeface="Arial" charset="0"/>
              <a:ea typeface="+mn-ea"/>
              <a:cs typeface="Times New Roman" pitchFamily="18" charset="0"/>
            </a:endParaRPr>
          </a:p>
          <a:p>
            <a:pPr marL="533400" indent="-533400" algn="just" defTabSz="914400">
              <a:buFontTx/>
              <a:buChar char="•"/>
              <a:defRPr/>
            </a:pPr>
            <a:r>
              <a:rPr lang="pt-BR" sz="2000" b="1" dirty="0" smtClean="0">
                <a:solidFill>
                  <a:schemeClr val="tx1"/>
                </a:solidFill>
                <a:latin typeface="Arial" charset="0"/>
                <a:ea typeface="+mn-ea"/>
                <a:cs typeface="Times New Roman" pitchFamily="18" charset="0"/>
              </a:rPr>
              <a:t>TEOR </a:t>
            </a:r>
            <a:r>
              <a:rPr lang="pt-BR" sz="2000" b="1" dirty="0">
                <a:solidFill>
                  <a:schemeClr val="tx1"/>
                </a:solidFill>
                <a:latin typeface="Arial" charset="0"/>
                <a:ea typeface="+mn-ea"/>
                <a:cs typeface="Times New Roman" pitchFamily="18" charset="0"/>
              </a:rPr>
              <a:t>ÉTICO: princípios republicanos e democráticos...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1"/>
          <p:cNvSpPr>
            <a:spLocks/>
          </p:cNvSpPr>
          <p:nvPr/>
        </p:nvSpPr>
        <p:spPr bwMode="auto">
          <a:xfrm>
            <a:off x="-5895975" y="-215900"/>
            <a:ext cx="18365788" cy="9996488"/>
          </a:xfrm>
          <a:custGeom>
            <a:avLst>
              <a:gd name="A1" fmla="val 0"/>
              <a:gd name="A2" fmla="val 0"/>
              <a:gd name="A3" fmla="val 0"/>
              <a:gd name="A4" fmla="val 0"/>
              <a:gd name="A5" fmla="val 0"/>
              <a:gd name="A6" fmla="val 0"/>
              <a:gd name="A7" fmla="val 0"/>
              <a:gd name="A8" fmla="val 0"/>
            </a:avLst>
            <a:gdLst>
              <a:gd name="connsiteX0" fmla="*/ 10 w 10000"/>
              <a:gd name="connsiteY0" fmla="*/ 30 h 8235"/>
              <a:gd name="connsiteX1" fmla="*/ 4404 w 10000"/>
              <a:gd name="connsiteY1" fmla="*/ 0 h 8235"/>
              <a:gd name="connsiteX2" fmla="*/ 7578 w 10000"/>
              <a:gd name="connsiteY2" fmla="*/ 5595 h 8235"/>
              <a:gd name="connsiteX3" fmla="*/ 9990 w 10000"/>
              <a:gd name="connsiteY3" fmla="*/ 838 h 8235"/>
              <a:gd name="connsiteX4" fmla="*/ 10000 w 10000"/>
              <a:gd name="connsiteY4" fmla="*/ 3247 h 8235"/>
              <a:gd name="connsiteX5" fmla="*/ 7453 w 10000"/>
              <a:gd name="connsiteY5" fmla="*/ 6692 h 8235"/>
              <a:gd name="connsiteX6" fmla="*/ 2578 w 10000"/>
              <a:gd name="connsiteY6" fmla="*/ 3064 h 8235"/>
              <a:gd name="connsiteX7" fmla="*/ 0 w 10000"/>
              <a:gd name="connsiteY7" fmla="*/ 8235 h 8235"/>
              <a:gd name="connsiteX8" fmla="*/ 10 w 10000"/>
              <a:gd name="connsiteY8" fmla="*/ 30 h 8235"/>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8164"/>
              <a:gd name="connsiteX1" fmla="*/ 4404 w 10000"/>
              <a:gd name="connsiteY1" fmla="*/ 0 h 8164"/>
              <a:gd name="connsiteX2" fmla="*/ 7578 w 10000"/>
              <a:gd name="connsiteY2" fmla="*/ 6794 h 8164"/>
              <a:gd name="connsiteX3" fmla="*/ 9990 w 10000"/>
              <a:gd name="connsiteY3" fmla="*/ 1018 h 8164"/>
              <a:gd name="connsiteX4" fmla="*/ 10000 w 10000"/>
              <a:gd name="connsiteY4" fmla="*/ 3943 h 8164"/>
              <a:gd name="connsiteX5" fmla="*/ 7453 w 10000"/>
              <a:gd name="connsiteY5" fmla="*/ 8126 h 8164"/>
              <a:gd name="connsiteX6" fmla="*/ 2578 w 10000"/>
              <a:gd name="connsiteY6" fmla="*/ 3721 h 8164"/>
              <a:gd name="connsiteX7" fmla="*/ 0 w 10000"/>
              <a:gd name="connsiteY7" fmla="*/ 7857 h 8164"/>
              <a:gd name="connsiteX8" fmla="*/ 10 w 10000"/>
              <a:gd name="connsiteY8" fmla="*/ 36 h 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164">
                <a:moveTo>
                  <a:pt x="10" y="36"/>
                </a:moveTo>
                <a:lnTo>
                  <a:pt x="4404" y="0"/>
                </a:lnTo>
                <a:cubicBezTo>
                  <a:pt x="4757" y="1870"/>
                  <a:pt x="6632" y="6794"/>
                  <a:pt x="7578" y="6794"/>
                </a:cubicBezTo>
                <a:cubicBezTo>
                  <a:pt x="8524" y="6794"/>
                  <a:pt x="9574" y="2814"/>
                  <a:pt x="9990" y="1018"/>
                </a:cubicBezTo>
                <a:cubicBezTo>
                  <a:pt x="9993" y="1993"/>
                  <a:pt x="9997" y="2968"/>
                  <a:pt x="10000" y="3943"/>
                </a:cubicBezTo>
                <a:cubicBezTo>
                  <a:pt x="9823" y="4758"/>
                  <a:pt x="8690" y="8164"/>
                  <a:pt x="7453" y="8126"/>
                </a:cubicBezTo>
                <a:cubicBezTo>
                  <a:pt x="6216" y="8090"/>
                  <a:pt x="3820" y="3054"/>
                  <a:pt x="2578" y="3721"/>
                </a:cubicBezTo>
                <a:cubicBezTo>
                  <a:pt x="1299" y="3869"/>
                  <a:pt x="494" y="5869"/>
                  <a:pt x="0" y="7857"/>
                </a:cubicBezTo>
                <a:cubicBezTo>
                  <a:pt x="3" y="3822"/>
                  <a:pt x="7" y="4072"/>
                  <a:pt x="10" y="36"/>
                </a:cubicBez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3200" b="0">
              <a:solidFill>
                <a:schemeClr val="tx1"/>
              </a:solidFill>
              <a:latin typeface="+mn-lt"/>
              <a:ea typeface="+mn-ea"/>
            </a:endParaRPr>
          </a:p>
        </p:txBody>
      </p:sp>
      <p:sp>
        <p:nvSpPr>
          <p:cNvPr id="11" name="Forma livre 1"/>
          <p:cNvSpPr>
            <a:spLocks/>
          </p:cNvSpPr>
          <p:nvPr/>
        </p:nvSpPr>
        <p:spPr bwMode="auto">
          <a:xfrm rot="10800000">
            <a:off x="-6237288" y="3605213"/>
            <a:ext cx="18365788" cy="7635875"/>
          </a:xfrm>
          <a:custGeom>
            <a:avLst>
              <a:gd name="A1" fmla="val 0"/>
              <a:gd name="A2" fmla="val 0"/>
              <a:gd name="A3" fmla="val 0"/>
              <a:gd name="A4" fmla="val 0"/>
              <a:gd name="A5" fmla="val 0"/>
              <a:gd name="A6" fmla="val 0"/>
              <a:gd name="A7" fmla="val 0"/>
              <a:gd name="A8" fmla="val 0"/>
            </a:avLst>
            <a:gdLst>
              <a:gd name="connsiteX0" fmla="*/ 10 w 10000"/>
              <a:gd name="connsiteY0" fmla="*/ 30 h 8235"/>
              <a:gd name="connsiteX1" fmla="*/ 4404 w 10000"/>
              <a:gd name="connsiteY1" fmla="*/ 0 h 8235"/>
              <a:gd name="connsiteX2" fmla="*/ 7578 w 10000"/>
              <a:gd name="connsiteY2" fmla="*/ 5595 h 8235"/>
              <a:gd name="connsiteX3" fmla="*/ 9990 w 10000"/>
              <a:gd name="connsiteY3" fmla="*/ 838 h 8235"/>
              <a:gd name="connsiteX4" fmla="*/ 10000 w 10000"/>
              <a:gd name="connsiteY4" fmla="*/ 3247 h 8235"/>
              <a:gd name="connsiteX5" fmla="*/ 7453 w 10000"/>
              <a:gd name="connsiteY5" fmla="*/ 6692 h 8235"/>
              <a:gd name="connsiteX6" fmla="*/ 2578 w 10000"/>
              <a:gd name="connsiteY6" fmla="*/ 3064 h 8235"/>
              <a:gd name="connsiteX7" fmla="*/ 0 w 10000"/>
              <a:gd name="connsiteY7" fmla="*/ 8235 h 8235"/>
              <a:gd name="connsiteX8" fmla="*/ 10 w 10000"/>
              <a:gd name="connsiteY8" fmla="*/ 30 h 8235"/>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10000"/>
              <a:gd name="connsiteX1" fmla="*/ 4404 w 10000"/>
              <a:gd name="connsiteY1" fmla="*/ 0 h 10000"/>
              <a:gd name="connsiteX2" fmla="*/ 7578 w 10000"/>
              <a:gd name="connsiteY2" fmla="*/ 6794 h 10000"/>
              <a:gd name="connsiteX3" fmla="*/ 9990 w 10000"/>
              <a:gd name="connsiteY3" fmla="*/ 1018 h 10000"/>
              <a:gd name="connsiteX4" fmla="*/ 10000 w 10000"/>
              <a:gd name="connsiteY4" fmla="*/ 3943 h 10000"/>
              <a:gd name="connsiteX5" fmla="*/ 7453 w 10000"/>
              <a:gd name="connsiteY5" fmla="*/ 8126 h 10000"/>
              <a:gd name="connsiteX6" fmla="*/ 2578 w 10000"/>
              <a:gd name="connsiteY6" fmla="*/ 3721 h 10000"/>
              <a:gd name="connsiteX7" fmla="*/ 0 w 10000"/>
              <a:gd name="connsiteY7" fmla="*/ 10000 h 10000"/>
              <a:gd name="connsiteX8" fmla="*/ 10 w 10000"/>
              <a:gd name="connsiteY8" fmla="*/ 36 h 10000"/>
              <a:gd name="connsiteX0" fmla="*/ 10 w 10000"/>
              <a:gd name="connsiteY0" fmla="*/ 36 h 8164"/>
              <a:gd name="connsiteX1" fmla="*/ 4404 w 10000"/>
              <a:gd name="connsiteY1" fmla="*/ 0 h 8164"/>
              <a:gd name="connsiteX2" fmla="*/ 7578 w 10000"/>
              <a:gd name="connsiteY2" fmla="*/ 6794 h 8164"/>
              <a:gd name="connsiteX3" fmla="*/ 9990 w 10000"/>
              <a:gd name="connsiteY3" fmla="*/ 1018 h 8164"/>
              <a:gd name="connsiteX4" fmla="*/ 10000 w 10000"/>
              <a:gd name="connsiteY4" fmla="*/ 3943 h 8164"/>
              <a:gd name="connsiteX5" fmla="*/ 7453 w 10000"/>
              <a:gd name="connsiteY5" fmla="*/ 8126 h 8164"/>
              <a:gd name="connsiteX6" fmla="*/ 2578 w 10000"/>
              <a:gd name="connsiteY6" fmla="*/ 3721 h 8164"/>
              <a:gd name="connsiteX7" fmla="*/ 0 w 10000"/>
              <a:gd name="connsiteY7" fmla="*/ 7857 h 8164"/>
              <a:gd name="connsiteX8" fmla="*/ 10 w 10000"/>
              <a:gd name="connsiteY8" fmla="*/ 36 h 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164">
                <a:moveTo>
                  <a:pt x="10" y="36"/>
                </a:moveTo>
                <a:lnTo>
                  <a:pt x="4404" y="0"/>
                </a:lnTo>
                <a:cubicBezTo>
                  <a:pt x="4757" y="1870"/>
                  <a:pt x="6632" y="6794"/>
                  <a:pt x="7578" y="6794"/>
                </a:cubicBezTo>
                <a:cubicBezTo>
                  <a:pt x="8524" y="6794"/>
                  <a:pt x="9574" y="2814"/>
                  <a:pt x="9990" y="1018"/>
                </a:cubicBezTo>
                <a:cubicBezTo>
                  <a:pt x="9993" y="1993"/>
                  <a:pt x="9997" y="2968"/>
                  <a:pt x="10000" y="3943"/>
                </a:cubicBezTo>
                <a:cubicBezTo>
                  <a:pt x="9823" y="4758"/>
                  <a:pt x="8690" y="8164"/>
                  <a:pt x="7453" y="8126"/>
                </a:cubicBezTo>
                <a:cubicBezTo>
                  <a:pt x="6216" y="8090"/>
                  <a:pt x="3820" y="3054"/>
                  <a:pt x="2578" y="3721"/>
                </a:cubicBezTo>
                <a:cubicBezTo>
                  <a:pt x="1299" y="3869"/>
                  <a:pt x="494" y="5869"/>
                  <a:pt x="0" y="7857"/>
                </a:cubicBezTo>
                <a:cubicBezTo>
                  <a:pt x="3" y="3822"/>
                  <a:pt x="7" y="4072"/>
                  <a:pt x="10" y="36"/>
                </a:cubicBez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r">
              <a:defRPr/>
            </a:pPr>
            <a:endParaRPr lang="en-US" sz="3200" b="0">
              <a:solidFill>
                <a:schemeClr val="tx1"/>
              </a:solidFill>
              <a:latin typeface="+mn-lt"/>
              <a:ea typeface="+mn-ea"/>
            </a:endParaRPr>
          </a:p>
        </p:txBody>
      </p:sp>
      <p:sp>
        <p:nvSpPr>
          <p:cNvPr id="12" name="Forma livre 2"/>
          <p:cNvSpPr>
            <a:spLocks/>
          </p:cNvSpPr>
          <p:nvPr/>
        </p:nvSpPr>
        <p:spPr bwMode="auto">
          <a:xfrm rot="10800000">
            <a:off x="-5464175" y="4654550"/>
            <a:ext cx="9912350" cy="65960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r">
              <a:defRPr/>
            </a:pPr>
            <a:endParaRPr lang="en-US" sz="3200" b="0">
              <a:solidFill>
                <a:schemeClr val="tx1"/>
              </a:solidFill>
              <a:latin typeface="+mn-lt"/>
              <a:ea typeface="+mn-ea"/>
            </a:endParaRPr>
          </a:p>
        </p:txBody>
      </p:sp>
      <p:grpSp>
        <p:nvGrpSpPr>
          <p:cNvPr id="2" name="Grupo 12"/>
          <p:cNvGrpSpPr>
            <a:grpSpLocks/>
          </p:cNvGrpSpPr>
          <p:nvPr/>
        </p:nvGrpSpPr>
        <p:grpSpPr bwMode="auto">
          <a:xfrm rot="10800000">
            <a:off x="-2274888" y="6248400"/>
            <a:ext cx="18483263" cy="5080000"/>
            <a:chOff x="-838459" y="-952200"/>
            <a:chExt cx="10686232" cy="1239188"/>
          </a:xfrm>
        </p:grpSpPr>
        <p:grpSp>
          <p:nvGrpSpPr>
            <p:cNvPr id="3" name="Forma livre 4"/>
            <p:cNvGrpSpPr>
              <a:grpSpLocks/>
            </p:cNvGrpSpPr>
            <p:nvPr/>
          </p:nvGrpSpPr>
          <p:grpSpPr bwMode="auto">
            <a:xfrm rot="10800000">
              <a:off x="-674542" y="-826416"/>
              <a:ext cx="10265496" cy="791285"/>
              <a:chOff x="-2036064" y="5638800"/>
              <a:chExt cx="19976592" cy="3243072"/>
            </a:xfrm>
          </p:grpSpPr>
          <p:pic>
            <p:nvPicPr>
              <p:cNvPr id="3085" name="Forma livre 4"/>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36064" y="5638800"/>
                <a:ext cx="19976592" cy="3243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6" name="Text Box 1034"/>
              <p:cNvSpPr txBox="1">
                <a:spLocks noChangeArrowheads="1"/>
              </p:cNvSpPr>
              <p:nvPr/>
            </p:nvSpPr>
            <p:spPr bwMode="auto">
              <a:xfrm rot="10635691">
                <a:off x="-2008143" y="5115220"/>
                <a:ext cx="19934228" cy="4282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endParaRPr lang="en-US" sz="3200" b="0">
                  <a:solidFill>
                    <a:schemeClr val="tx1"/>
                  </a:solidFill>
                </a:endParaRPr>
              </a:p>
            </p:txBody>
          </p:sp>
        </p:grpSp>
        <p:grpSp>
          <p:nvGrpSpPr>
            <p:cNvPr id="4" name="Forma livre 5"/>
            <p:cNvGrpSpPr>
              <a:grpSpLocks/>
            </p:cNvGrpSpPr>
            <p:nvPr/>
          </p:nvGrpSpPr>
          <p:grpSpPr bwMode="auto">
            <a:xfrm rot="10800000">
              <a:off x="-856232" y="-395076"/>
              <a:ext cx="10700926" cy="578590"/>
              <a:chOff x="-2529840" y="4742688"/>
              <a:chExt cx="20823936" cy="2371344"/>
            </a:xfrm>
          </p:grpSpPr>
          <p:pic>
            <p:nvPicPr>
              <p:cNvPr id="3083" name="Forma livre 5"/>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29840" y="4742688"/>
                <a:ext cx="20823936" cy="237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4" name="Text Box 1037"/>
              <p:cNvSpPr txBox="1">
                <a:spLocks noChangeArrowheads="1"/>
              </p:cNvSpPr>
              <p:nvPr/>
            </p:nvSpPr>
            <p:spPr bwMode="auto">
              <a:xfrm rot="10635691">
                <a:off x="-2535832" y="4318601"/>
                <a:ext cx="20795342" cy="3290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a:lstStyle>
                <a:lvl1pPr eaLnBrk="0" hangingPunct="0">
                  <a:defRPr sz="4000" b="1">
                    <a:solidFill>
                      <a:srgbClr val="3C7483"/>
                    </a:solidFill>
                    <a:latin typeface="Calibri" pitchFamily="34" charset="0"/>
                    <a:ea typeface="MS PGothic" pitchFamily="34" charset="-128"/>
                  </a:defRPr>
                </a:lvl1pPr>
                <a:lvl2pPr marL="742950" indent="-285750" eaLnBrk="0" hangingPunct="0">
                  <a:defRPr sz="4000" b="1">
                    <a:solidFill>
                      <a:srgbClr val="3C7483"/>
                    </a:solidFill>
                    <a:latin typeface="Calibri" pitchFamily="34" charset="0"/>
                    <a:ea typeface="MS PGothic" pitchFamily="34" charset="-128"/>
                  </a:defRPr>
                </a:lvl2pPr>
                <a:lvl3pPr marL="1143000" indent="-228600" eaLnBrk="0" hangingPunct="0">
                  <a:defRPr sz="4000" b="1">
                    <a:solidFill>
                      <a:srgbClr val="3C7483"/>
                    </a:solidFill>
                    <a:latin typeface="Calibri" pitchFamily="34" charset="0"/>
                    <a:ea typeface="MS PGothic" pitchFamily="34" charset="-128"/>
                  </a:defRPr>
                </a:lvl3pPr>
                <a:lvl4pPr marL="1600200" indent="-228600" eaLnBrk="0" hangingPunct="0">
                  <a:defRPr sz="4000" b="1">
                    <a:solidFill>
                      <a:srgbClr val="3C7483"/>
                    </a:solidFill>
                    <a:latin typeface="Calibri" pitchFamily="34" charset="0"/>
                    <a:ea typeface="MS PGothic" pitchFamily="34" charset="-128"/>
                  </a:defRPr>
                </a:lvl4pPr>
                <a:lvl5pPr marL="2057400" indent="-228600" eaLnBrk="0" hangingPunct="0">
                  <a:defRPr sz="4000" b="1">
                    <a:solidFill>
                      <a:srgbClr val="3C7483"/>
                    </a:solidFill>
                    <a:latin typeface="Calibri" pitchFamily="34" charset="0"/>
                    <a:ea typeface="MS PGothic" pitchFamily="34" charset="-128"/>
                  </a:defRPr>
                </a:lvl5pPr>
                <a:lvl6pPr marL="2514600" indent="-228600" eaLnBrk="0" fontAlgn="base" hangingPunct="0">
                  <a:spcBef>
                    <a:spcPct val="0"/>
                  </a:spcBef>
                  <a:spcAft>
                    <a:spcPct val="0"/>
                  </a:spcAft>
                  <a:defRPr sz="4000" b="1">
                    <a:solidFill>
                      <a:srgbClr val="3C7483"/>
                    </a:solidFill>
                    <a:latin typeface="Calibri" pitchFamily="34" charset="0"/>
                    <a:ea typeface="MS PGothic" pitchFamily="34" charset="-128"/>
                  </a:defRPr>
                </a:lvl6pPr>
                <a:lvl7pPr marL="2971800" indent="-228600" eaLnBrk="0" fontAlgn="base" hangingPunct="0">
                  <a:spcBef>
                    <a:spcPct val="0"/>
                  </a:spcBef>
                  <a:spcAft>
                    <a:spcPct val="0"/>
                  </a:spcAft>
                  <a:defRPr sz="4000" b="1">
                    <a:solidFill>
                      <a:srgbClr val="3C7483"/>
                    </a:solidFill>
                    <a:latin typeface="Calibri" pitchFamily="34" charset="0"/>
                    <a:ea typeface="MS PGothic" pitchFamily="34" charset="-128"/>
                  </a:defRPr>
                </a:lvl7pPr>
                <a:lvl8pPr marL="3429000" indent="-228600" eaLnBrk="0" fontAlgn="base" hangingPunct="0">
                  <a:spcBef>
                    <a:spcPct val="0"/>
                  </a:spcBef>
                  <a:spcAft>
                    <a:spcPct val="0"/>
                  </a:spcAft>
                  <a:defRPr sz="4000" b="1">
                    <a:solidFill>
                      <a:srgbClr val="3C7483"/>
                    </a:solidFill>
                    <a:latin typeface="Calibri" pitchFamily="34" charset="0"/>
                    <a:ea typeface="MS PGothic" pitchFamily="34" charset="-128"/>
                  </a:defRPr>
                </a:lvl8pPr>
                <a:lvl9pPr marL="3886200" indent="-228600" eaLnBrk="0" fontAlgn="base" hangingPunct="0">
                  <a:spcBef>
                    <a:spcPct val="0"/>
                  </a:spcBef>
                  <a:spcAft>
                    <a:spcPct val="0"/>
                  </a:spcAft>
                  <a:defRPr sz="4000" b="1">
                    <a:solidFill>
                      <a:srgbClr val="3C7483"/>
                    </a:solidFill>
                    <a:latin typeface="Calibri" pitchFamily="34" charset="0"/>
                    <a:ea typeface="MS PGothic" pitchFamily="34" charset="-128"/>
                  </a:defRPr>
                </a:lvl9pPr>
              </a:lstStyle>
              <a:p>
                <a:pPr algn="r" eaLnBrk="1" hangingPunct="1"/>
                <a:endParaRPr lang="en-US" sz="3200" b="0">
                  <a:solidFill>
                    <a:schemeClr val="tx1"/>
                  </a:solidFill>
                </a:endParaRPr>
              </a:p>
            </p:txBody>
          </p:sp>
        </p:grpSp>
      </p:grpSp>
      <p:sp>
        <p:nvSpPr>
          <p:cNvPr id="3079" name="Retângulo 3"/>
          <p:cNvSpPr>
            <a:spLocks noChangeArrowheads="1"/>
          </p:cNvSpPr>
          <p:nvPr/>
        </p:nvSpPr>
        <p:spPr bwMode="auto">
          <a:xfrm>
            <a:off x="704528" y="404664"/>
            <a:ext cx="8407400" cy="6063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MX" sz="4400" dirty="0" smtClean="0">
                <a:solidFill>
                  <a:schemeClr val="tx1"/>
                </a:solidFill>
              </a:rPr>
              <a:t>Taller para la Mejora del Proceso de Planificación Regional y Sectorial en Honduras</a:t>
            </a:r>
            <a:endParaRPr lang="pt-BR" sz="4400" dirty="0" smtClean="0">
              <a:solidFill>
                <a:schemeClr val="tx1"/>
              </a:solidFill>
            </a:endParaRPr>
          </a:p>
          <a:p>
            <a:pPr algn="ctr"/>
            <a:endParaRPr lang="pt-BR" sz="4400" dirty="0" smtClean="0">
              <a:solidFill>
                <a:schemeClr val="tx1"/>
              </a:solidFill>
            </a:endParaRPr>
          </a:p>
          <a:p>
            <a:pPr algn="ctr"/>
            <a:r>
              <a:rPr lang="pt-BR" sz="4400" dirty="0" smtClean="0">
                <a:solidFill>
                  <a:schemeClr val="tx1"/>
                </a:solidFill>
              </a:rPr>
              <a:t>Muito Obrigado!</a:t>
            </a:r>
            <a:endParaRPr lang="pt-BR" sz="4400" dirty="0" smtClean="0">
              <a:solidFill>
                <a:schemeClr val="tx1"/>
              </a:solidFill>
            </a:endParaRPr>
          </a:p>
          <a:p>
            <a:pPr algn="ctr"/>
            <a:endParaRPr lang="pt-BR" sz="4400" dirty="0" smtClean="0">
              <a:solidFill>
                <a:schemeClr val="tx1"/>
              </a:solidFill>
            </a:endParaRPr>
          </a:p>
          <a:p>
            <a:pPr algn="ctr"/>
            <a:r>
              <a:rPr lang="pt-BR" dirty="0" smtClean="0">
                <a:solidFill>
                  <a:schemeClr val="tx1"/>
                </a:solidFill>
                <a:hlinkClick r:id="rId5"/>
              </a:rPr>
              <a:t>Jose.cardoso@planejamento.gov.br</a:t>
            </a:r>
            <a:endParaRPr lang="pt-BR" dirty="0" smtClean="0">
              <a:solidFill>
                <a:schemeClr val="tx1"/>
              </a:solidFill>
            </a:endParaRPr>
          </a:p>
          <a:p>
            <a:pPr algn="ctr"/>
            <a:r>
              <a:rPr lang="pt-BR" dirty="0" smtClean="0">
                <a:solidFill>
                  <a:schemeClr val="tx1"/>
                </a:solidFill>
              </a:rPr>
              <a:t>55-61-2020.4080</a:t>
            </a:r>
            <a:endParaRPr lang="pt-BR" dirty="0" smtClean="0">
              <a:solidFill>
                <a:schemeClr val="tx1"/>
              </a:solidFill>
            </a:endParaRPr>
          </a:p>
          <a:p>
            <a:pPr algn="ctr"/>
            <a:endParaRPr lang="es-MX" sz="4400"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nvGraphicFramePr>
        <p:xfrm>
          <a:off x="0" y="0"/>
          <a:ext cx="9906000" cy="6572272"/>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6767255" y="6550026"/>
            <a:ext cx="3235181" cy="307777"/>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pt-BR" sz="1400" b="1" i="1" dirty="0">
                <a:solidFill>
                  <a:prstClr val="black"/>
                </a:solidFill>
                <a:latin typeface="+mn-lt"/>
                <a:cs typeface="+mn-cs"/>
              </a:rPr>
              <a:t>Fonte: Banco Central do Brasil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0" y="0"/>
          <a:ext cx="9906000" cy="657227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6767255" y="6550026"/>
            <a:ext cx="3235181" cy="307777"/>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pt-BR" sz="1400" b="1" i="1" dirty="0">
                <a:solidFill>
                  <a:prstClr val="black"/>
                </a:solidFill>
                <a:latin typeface="+mn-lt"/>
                <a:cs typeface="+mn-cs"/>
              </a:rPr>
              <a:t>Fonte: Banco Central do Brasil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fernandonogueiracosta.files.wordpress.com/2012/07/reservas-internacionais-fev-2012.pn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blip>
          <a:srcRect t="11375" r="21256"/>
          <a:stretch>
            <a:fillRect/>
          </a:stretch>
        </p:blipFill>
        <p:spPr bwMode="auto">
          <a:xfrm>
            <a:off x="232139" y="1071546"/>
            <a:ext cx="9441722" cy="4200052"/>
          </a:xfrm>
          <a:prstGeom prst="rect">
            <a:avLst/>
          </a:prstGeom>
          <a:noFill/>
        </p:spPr>
      </p:pic>
      <p:sp>
        <p:nvSpPr>
          <p:cNvPr id="6" name="Retângulo 5"/>
          <p:cNvSpPr/>
          <p:nvPr/>
        </p:nvSpPr>
        <p:spPr>
          <a:xfrm>
            <a:off x="2498802" y="1000125"/>
            <a:ext cx="4889480"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pt-BR" b="1" dirty="0">
                <a:solidFill>
                  <a:prstClr val="black"/>
                </a:solidFill>
                <a:latin typeface="+mn-lt"/>
                <a:cs typeface="+mn-cs"/>
              </a:rPr>
              <a:t>Divisas internacionais (US$ bilhões)</a:t>
            </a:r>
          </a:p>
        </p:txBody>
      </p:sp>
      <p:sp>
        <p:nvSpPr>
          <p:cNvPr id="7" name="Retângulo 6"/>
          <p:cNvSpPr/>
          <p:nvPr/>
        </p:nvSpPr>
        <p:spPr>
          <a:xfrm>
            <a:off x="6380301" y="5429251"/>
            <a:ext cx="3235181" cy="307777"/>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pt-BR" sz="1400" b="1" i="1" dirty="0">
                <a:solidFill>
                  <a:prstClr val="black"/>
                </a:solidFill>
                <a:latin typeface="+mn-lt"/>
                <a:cs typeface="+mn-cs"/>
              </a:rPr>
              <a:t>Fonte: Banco Central do Brasil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Conteúdo 2"/>
          <p:cNvSpPr>
            <a:spLocks noGrp="1"/>
          </p:cNvSpPr>
          <p:nvPr>
            <p:ph idx="1"/>
          </p:nvPr>
        </p:nvSpPr>
        <p:spPr>
          <a:xfrm>
            <a:off x="232173" y="1071564"/>
            <a:ext cx="9441656" cy="5572125"/>
          </a:xfrm>
        </p:spPr>
        <p:txBody>
          <a:bodyPr/>
          <a:lstStyle/>
          <a:p>
            <a:r>
              <a:rPr lang="pt-BR" smtClean="0">
                <a:latin typeface="Calibri" pitchFamily="34" charset="0"/>
              </a:rPr>
              <a:t>Evolução do desembolso do BNDES</a:t>
            </a:r>
          </a:p>
        </p:txBody>
      </p:sp>
      <p:pic>
        <p:nvPicPr>
          <p:cNvPr id="54275" name="Picture 2"/>
          <p:cNvPicPr>
            <a:picLocks noChangeAspect="1" noChangeArrowheads="1"/>
          </p:cNvPicPr>
          <p:nvPr/>
        </p:nvPicPr>
        <p:blipFill>
          <a:blip r:embed="rId2" cstate="print"/>
          <a:srcRect/>
          <a:stretch>
            <a:fillRect/>
          </a:stretch>
        </p:blipFill>
        <p:spPr bwMode="auto">
          <a:xfrm>
            <a:off x="1083469" y="2286000"/>
            <a:ext cx="7739063"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istras">
  <a:themeElements>
    <a:clrScheme name="Listra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Listras">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4000" b="1" i="0" u="none" strike="noStrike" cap="none" normalizeH="0" baseline="0" smtClean="0">
            <a:ln>
              <a:noFill/>
            </a:ln>
            <a:solidFill>
              <a:srgbClr val="808080"/>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4000" b="1" i="0" u="none" strike="noStrike" cap="none" normalizeH="0" baseline="0" smtClean="0">
            <a:ln>
              <a:noFill/>
            </a:ln>
            <a:solidFill>
              <a:srgbClr val="808080"/>
            </a:solidFill>
            <a:effectLst/>
            <a:latin typeface="Calibri" pitchFamily="34" charset="0"/>
          </a:defRPr>
        </a:defPPr>
      </a:lstStyle>
    </a:lnDef>
  </a:objectDefaults>
  <a:extraClrSchemeLst>
    <a:extraClrScheme>
      <a:clrScheme name="Listra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Listra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Listra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Listra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Tema do Office">
    <a:majorFont>
      <a:latin typeface="Arial"/>
      <a:ea typeface=""/>
      <a:cs typeface=""/>
    </a:majorFont>
    <a:minorFont>
      <a:latin typeface="Arial"/>
      <a:ea typeface=""/>
      <a:cs typeface=""/>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Tema do Office">
    <a:majorFont>
      <a:latin typeface="Arial"/>
      <a:ea typeface=""/>
      <a:cs typeface=""/>
    </a:majorFont>
    <a:minorFont>
      <a:latin typeface="Arial"/>
      <a:ea typeface=""/>
      <a:cs typeface=""/>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289</TotalTime>
  <Words>6242</Words>
  <Application>Microsoft Office PowerPoint</Application>
  <PresentationFormat>Papel A4 (210 x 297 mm)</PresentationFormat>
  <Paragraphs>553</Paragraphs>
  <Slides>52</Slides>
  <Notes>33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52</vt:i4>
      </vt:variant>
    </vt:vector>
  </HeadingPairs>
  <TitlesOfParts>
    <vt:vector size="54" baseType="lpstr">
      <vt:lpstr>Listras</vt:lpstr>
      <vt:lpstr>Planilha</vt:lpstr>
      <vt:lpstr>Slide 1</vt:lpstr>
      <vt:lpstr>Planejamento e Desenvolvimento</vt:lpstr>
      <vt:lpstr>Trajetória das Estratégias dos PPAs 2004-2015</vt:lpstr>
      <vt:lpstr>Slide 4</vt:lpstr>
      <vt:lpstr>Alocação de Recursos Financeiros PPA 2012-2015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CICLO DE PLANEJAMENTO</vt:lpstr>
      <vt:lpstr>Slide 20</vt:lpstr>
      <vt:lpstr>Slide 21</vt:lpstr>
      <vt:lpstr>Slide 22</vt:lpstr>
      <vt:lpstr>Slide 23</vt:lpstr>
      <vt:lpstr>Slide 24</vt:lpstr>
      <vt:lpstr>Slide 25</vt:lpstr>
      <vt:lpstr>Slide 26</vt:lpstr>
      <vt:lpstr>NÍVEIS DE MONITORAMENTO</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Usuario</cp:lastModifiedBy>
  <cp:revision>34</cp:revision>
  <cp:lastPrinted>2013-04-05T01:49:35Z</cp:lastPrinted>
  <dcterms:modified xsi:type="dcterms:W3CDTF">2013-04-06T21:48:31Z</dcterms:modified>
</cp:coreProperties>
</file>